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47"/>
  </p:notesMasterIdLst>
  <p:handoutMasterIdLst>
    <p:handoutMasterId r:id="rId48"/>
  </p:handoutMasterIdLst>
  <p:sldIdLst>
    <p:sldId id="1720" r:id="rId7"/>
    <p:sldId id="1994" r:id="rId8"/>
    <p:sldId id="2801" r:id="rId9"/>
    <p:sldId id="2802" r:id="rId10"/>
    <p:sldId id="1922" r:id="rId11"/>
    <p:sldId id="1907" r:id="rId12"/>
    <p:sldId id="1885" r:id="rId13"/>
    <p:sldId id="365" r:id="rId14"/>
    <p:sldId id="368" r:id="rId15"/>
    <p:sldId id="2826" r:id="rId16"/>
    <p:sldId id="2827" r:id="rId17"/>
    <p:sldId id="2828" r:id="rId18"/>
    <p:sldId id="2829" r:id="rId19"/>
    <p:sldId id="2830" r:id="rId20"/>
    <p:sldId id="2831" r:id="rId21"/>
    <p:sldId id="2832" r:id="rId22"/>
    <p:sldId id="2833" r:id="rId23"/>
    <p:sldId id="2816" r:id="rId24"/>
    <p:sldId id="366" r:id="rId25"/>
    <p:sldId id="2835" r:id="rId26"/>
    <p:sldId id="2836" r:id="rId27"/>
    <p:sldId id="2837" r:id="rId28"/>
    <p:sldId id="2838" r:id="rId29"/>
    <p:sldId id="2839" r:id="rId30"/>
    <p:sldId id="2840" r:id="rId31"/>
    <p:sldId id="2841" r:id="rId32"/>
    <p:sldId id="2842" r:id="rId33"/>
    <p:sldId id="336" r:id="rId34"/>
    <p:sldId id="2843" r:id="rId35"/>
    <p:sldId id="2844" r:id="rId36"/>
    <p:sldId id="2845" r:id="rId37"/>
    <p:sldId id="2822" r:id="rId38"/>
    <p:sldId id="2823" r:id="rId39"/>
    <p:sldId id="2824" r:id="rId40"/>
    <p:sldId id="2809" r:id="rId41"/>
    <p:sldId id="1884" r:id="rId42"/>
    <p:sldId id="2810" r:id="rId43"/>
    <p:sldId id="2812" r:id="rId44"/>
    <p:sldId id="2825" r:id="rId45"/>
    <p:sldId id="1574" r:id="rId4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720"/>
            <p14:sldId id="1994"/>
            <p14:sldId id="2801"/>
            <p14:sldId id="2802"/>
            <p14:sldId id="1922"/>
            <p14:sldId id="1907"/>
            <p14:sldId id="1885"/>
            <p14:sldId id="365"/>
            <p14:sldId id="368"/>
            <p14:sldId id="2826"/>
            <p14:sldId id="2827"/>
            <p14:sldId id="2828"/>
            <p14:sldId id="2829"/>
            <p14:sldId id="2830"/>
            <p14:sldId id="2831"/>
            <p14:sldId id="2832"/>
            <p14:sldId id="2833"/>
            <p14:sldId id="2816"/>
            <p14:sldId id="366"/>
            <p14:sldId id="2835"/>
            <p14:sldId id="2836"/>
            <p14:sldId id="2837"/>
            <p14:sldId id="2838"/>
            <p14:sldId id="2839"/>
            <p14:sldId id="2840"/>
            <p14:sldId id="2841"/>
            <p14:sldId id="2842"/>
            <p14:sldId id="336"/>
            <p14:sldId id="2843"/>
            <p14:sldId id="2844"/>
            <p14:sldId id="2845"/>
            <p14:sldId id="2822"/>
            <p14:sldId id="2823"/>
            <p14:sldId id="2824"/>
            <p14:sldId id="2809"/>
            <p14:sldId id="1884"/>
            <p14:sldId id="2810"/>
            <p14:sldId id="2812"/>
            <p14:sldId id="2825"/>
            <p14:sldId id="1574"/>
          </p14:sldIdLst>
        </p14:section>
        <p14:section name="Light Gray" id="{4B1BBE2A-6D55-4595-AFBA-0E30BE368C15}">
          <p14:sldIdLst/>
        </p14:section>
        <p14:section name="Black" id="{CC80F8C8-EE4D-4D76-85E3-9D04C9AF18F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83B01"/>
    <a:srgbClr val="000000"/>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00" autoAdjust="0"/>
    <p:restoredTop sz="92041" autoAdjust="0"/>
  </p:normalViewPr>
  <p:slideViewPr>
    <p:cSldViewPr snapToGrid="0">
      <p:cViewPr varScale="1">
        <p:scale>
          <a:sx n="81" d="100"/>
          <a:sy n="81" d="100"/>
        </p:scale>
        <p:origin x="30" y="369"/>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6771"/>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9/6/2020 4:19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9/6/2020 4:19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9/6/2020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is the Anyone Link, which is a transferrable, revocable secret key. What does this mean? Transferrable means it can be forwarded to others, so anyone with the link can have access to the resource.  Revocable means that the link can be disabled at any time manually if need be, and secret key means that you can’t just find it on the internet, it’s not public, you need that link, that secret key to gain access. If we put this in a more visual aspect, once you create the link for a document in the Anyone mode, you send it to an internal user, this user can forward that link to an external user, which can forward it to another external user, and it will still work, so really, as long as you have that link, that secret key, you have access to the document.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7653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type of link is People in my organization, which again, is a transferable, revocable secret key. It can be forwarded to others, revoked at any time and you need the link to have access, however it only works for users inside your organization. So if I have a document that  I create a link for with the People in my organization link,   I can send it to an internal user, which can then forward the same link to another user inside the organization, but even if the link is forwarded to someone outside the organization, they will not have access to 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7278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Lastly, the Specific People link.  The specific people link is a non-transferable, revocable secret key, which means this one will not work if forwarded to anyone else, access can still be revoked at any time, and users need the link to gain access.  As the name says, this link only really grants access to the specified recipient, so if I create a link to share with John, John can access the document, however even if that link is shared with someone else inside the company, they will not be able to use it.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754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from a licensing point of view, there is actually no cost for inviting external users in Office 365 to collaborate on documents and things like that, external users can even read, create ,update and delete documents using Office Online, so they can really get the online version of Office for collaboration, however, they cannot install the hard office client on their desktop.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115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seen how it works out of the box and what is possible, how and where can we control external sharing settings? Well, there are two places where external sharing settings can be configured, first one being really at the tenant level, so you can have a policy at the tenant level that applies to all of your sites.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7493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apply policies at the Site Collection level that are a bit different, usually more restrictive , than the tenant level ones. So you </a:t>
            </a:r>
            <a:r>
              <a:rPr lang="en-US" dirty="0" err="1"/>
              <a:t>cfan</a:t>
            </a:r>
            <a:r>
              <a:rPr lang="en-US" dirty="0"/>
              <a:t> really adapt each site to your unique requirements.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113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apply policies at the individual OneDrive level that are a bit different, usually more restrictive , than the tenant level ones. So you can really adapt each site to your unique requirements. </a:t>
            </a:r>
          </a:p>
        </p:txBody>
      </p:sp>
      <p:sp>
        <p:nvSpPr>
          <p:cNvPr id="4" name="Slide Number Placeholder 3"/>
          <p:cNvSpPr>
            <a:spLocks noGrp="1"/>
          </p:cNvSpPr>
          <p:nvPr>
            <p:ph type="sldNum" sz="quarter" idx="5"/>
          </p:nvPr>
        </p:nvSpPr>
        <p:spPr/>
        <p:txBody>
          <a:bodyPr/>
          <a:lstStyle/>
          <a:p>
            <a:fld id="{1112285D-B62D-0345-9A0E-5D91D31CA9B6}" type="slidenum">
              <a:rPr lang="en-US" smtClean="0"/>
              <a:t>18</a:t>
            </a:fld>
            <a:endParaRPr lang="en-US"/>
          </a:p>
        </p:txBody>
      </p:sp>
    </p:spTree>
    <p:extLst>
      <p:ext uri="{BB962C8B-B14F-4D97-AF65-F5344CB8AC3E}">
        <p14:creationId xmlns:p14="http://schemas.microsoft.com/office/powerpoint/2010/main" val="1737113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that we have seen how sharing works in SharePoint Online, let’s start by learning what settings we can configure at the tenant level.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846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setting is really, what </a:t>
            </a:r>
            <a:r>
              <a:rPr lang="en-US" dirty="0" err="1"/>
              <a:t>What</a:t>
            </a:r>
            <a:r>
              <a:rPr lang="en-US" dirty="0"/>
              <a:t> Is the Most Permissive Level Users Can Share To . You got 4 options, first one and most permissive one is Anyone. This basically allows users to share files using both authenticated users, and anonymous users. </a:t>
            </a:r>
          </a:p>
          <a:p>
            <a:br>
              <a:rPr lang="en-US" dirty="0"/>
            </a:br>
            <a:r>
              <a:rPr lang="en-US" dirty="0"/>
              <a:t>Next up is New and Existing Users , which allows users to share with external authenticated accounts , so inviting new authenticated users to have access to documents, sites and so on, but not allowing anonymous users in.</a:t>
            </a:r>
          </a:p>
          <a:p>
            <a:br>
              <a:rPr lang="en-US" dirty="0"/>
            </a:br>
            <a:r>
              <a:rPr lang="en-US" dirty="0"/>
              <a:t>The next one that’s more restrictive is existing guests only. This  would allow external guests that exist in your Azure AD, either trough Azure B2B or other methods , but really and end –user couldn’t invite a new external user from SharePoint without going trough IT.   Unless of course you have a custom external user provisioning system. But we won’t get into that in this course!</a:t>
            </a:r>
          </a:p>
          <a:p>
            <a:endParaRPr lang="en-US" dirty="0"/>
          </a:p>
          <a:p>
            <a:r>
              <a:rPr lang="en-US" dirty="0"/>
              <a:t>The last option, and the most restrictive one is Only people in your organization , which would block users from inviting external users in SharePoint completely.</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8866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option, and this is really if you have chosen to allow anonymous users, you can have extra configuration options </a:t>
            </a:r>
            <a:r>
              <a:rPr lang="en-US" dirty="0" err="1"/>
              <a:t>aounrd</a:t>
            </a:r>
            <a:r>
              <a:rPr lang="en-US" dirty="0"/>
              <a:t> them. The first one , is the maximum length of time until an anonymous link expires. This way, users can set an expiration on how long an anonymous link will work, but it cannot be longer than 7 days for example. </a:t>
            </a:r>
          </a:p>
          <a:p>
            <a:endParaRPr lang="en-US" dirty="0"/>
          </a:p>
          <a:p>
            <a:r>
              <a:rPr lang="en-US" dirty="0"/>
              <a:t>The next option which I really like is setting the maximum permissions for anonymous links. So you can say that for example for files, anonymous links can only View, but cannot edit, or you can allow them to view and edit.  You can also  set the permissions for folders, allowing anonymous users either only view permissions, or view, edit and upload!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149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779049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possible setting is which users can share outside your organization.  By doing this, you can limit what users are </a:t>
            </a:r>
            <a:r>
              <a:rPr lang="en-US" dirty="0" err="1"/>
              <a:t>allowd</a:t>
            </a:r>
            <a:r>
              <a:rPr lang="en-US" dirty="0"/>
              <a:t> to share externally, and you can </a:t>
            </a:r>
            <a:r>
              <a:rPr lang="en-US" dirty="0" err="1"/>
              <a:t>dothis</a:t>
            </a:r>
            <a:r>
              <a:rPr lang="en-US" dirty="0"/>
              <a:t> at two different levels, first of all, which users are allowed to share with Authenticated external users, and another set of users that are allowed to share with both authenticated external users and anonymous.</a:t>
            </a:r>
          </a:p>
          <a:p>
            <a:br>
              <a:rPr lang="en-US" dirty="0"/>
            </a:br>
            <a:r>
              <a:rPr lang="en-US" dirty="0"/>
              <a:t>What this allows you to do is to implement  a way in which for example, users have to go trough a training before being able to share externally. Let’s say after level 1 training </a:t>
            </a:r>
            <a:r>
              <a:rPr lang="en-US" dirty="0" err="1"/>
              <a:t>they’are</a:t>
            </a:r>
            <a:r>
              <a:rPr lang="en-US" dirty="0"/>
              <a:t> allowed to share with authenticated users, and after their security training they can also share with anonymous. So as you can see, even if you make the most permissive level anonymous, there’s lots of checks you can put in place to make sure it is done within your organizational standards.</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303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really useful setting is the default link type! This is the type of link that is created by default when a users clicks to share or copy a link so , basically, what’s the default behavior . The choices are Direct , internal or anonymous access.  You can also set the default link permission to either be view and edit. If you look at the combination of those settings, the most permissive one would be for the default link to be anonymous and with edit permissions, while the most restrictive one would be Direct, with view permissions.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94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limit external sharing by domain, and you got two options, you can set it to Allow only specific domains, so kind of a whitelist. This would allow you for example to have a known list of partners, and only be able to share with those known partners.  You could also Block specific domains, so basically </a:t>
            </a:r>
            <a:r>
              <a:rPr lang="en-US" dirty="0" err="1"/>
              <a:t>youw</a:t>
            </a:r>
            <a:r>
              <a:rPr lang="en-US" dirty="0"/>
              <a:t> would allow all the domains except the </a:t>
            </a:r>
            <a:r>
              <a:rPr lang="en-US" dirty="0" err="1"/>
              <a:t>oens</a:t>
            </a:r>
            <a:r>
              <a:rPr lang="en-US" dirty="0"/>
              <a:t> you put on the list. A good example for that was if you wanted to public all consumer e-mail addresses  , so people are forced to share with the business e-mails.   Important to remember  that those limitations do not apply when a link of type anonymous is created. </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293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additional settings we can configure are for example preventing external users for sharing files, folders and sites that they do not own.  We can also force external users to accept sharing invitations using the same account that the invitation was sent to . You can also force recipients to continuously prove account ownership every X number of days in order to make sure they still have access to that email.  You can also  set a customized external sharing policy URL that your users will see if they try to share something, but are not allowed to.</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652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part, before we go in the demo are Notifications. You can configure SharePoint to add an e-mail address as bcc  on all eternal sharing invitations, so if you have a security team that want’s to be aware of everything, or you want to keep a log and maybe automatically track them, it is an option.</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319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now went trough the theory of what we can configure, let’s go to the demo environment and configure those settings  at the tenant level</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8986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seen the tenant level , let’s take a look at what we can do at the Site Collection level.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159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 Online allows you to also configure external sharing settings, at the site collection level, and most settings at the site collection level must be at least as restrictive or more restrictive than the tenant level ones.</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7472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settings we can do are for example, what is the most permissive level users can share to, between the same four as at the tenant level. We can also overwrite the default link type and default link permissions, limit external sharing by domain , and  prevent non-owners from inviting new users.  You can also configure a different anonymous link expiration at the site collection level.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8140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to the lab environment and check out how to configure External Sharing, at the Site collection level!</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9191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9/6/2020 4:19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1511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9/6/2020 4:19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10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EB8C794-77EE-4724-B493-2E0907BFA558}" type="slidenum">
              <a:rPr lang="en-GB" smtClean="0"/>
              <a:t>37</a:t>
            </a:fld>
            <a:endParaRPr lang="en-GB"/>
          </a:p>
        </p:txBody>
      </p:sp>
    </p:spTree>
    <p:extLst>
      <p:ext uri="{BB962C8B-B14F-4D97-AF65-F5344CB8AC3E}">
        <p14:creationId xmlns:p14="http://schemas.microsoft.com/office/powerpoint/2010/main" val="2378139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achieve a balance in powers?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9/6/2020 4:19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9515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5092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9/6/2020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575375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achieve a balance in powers?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9/6/2020 4:19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9544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https://images.pexels.com/photos/159657/paint-notebook-brush-pencil-159657.jpeg?auto=compress&amp;cs=tinysrgb&amp;dpr=2&amp;h=750&amp;w=1260</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43E451-6F37-48A6-9E33-AA36A4FECB1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9/6/2020 4:19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Header Placeholder 3"/>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4987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Let’s start by doing an overview of external sharing in SharePoint Online.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0176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SharePoint Online allows you to share multiple types of documents outside your organization, you can share a complete site w, a list or a library, or even a specific document or folder.  There’s also multiple ways to share stuff, depending on what you want to share.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027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have multiple types of external users , the first one being an authenticated External User. Those users, need to prove ownership of an e-mail address before being able to access the resources you invite them to.  You can invite authenticated external users to complete sites, Libraries, lists, documents, list items or folders. </a:t>
            </a:r>
          </a:p>
          <a:p>
            <a:br>
              <a:rPr lang="en-US" dirty="0"/>
            </a:br>
            <a:r>
              <a:rPr lang="en-US" dirty="0"/>
              <a:t>The other type of external users are anonymous users.. Those users do not need to authenticate in order to access a resource. Sharing to anonymous users is done via a link, and anonymous users can be given access to Documents, and folders inside document libraries only, so as you can see, a bit more restricted than authenticated users in terms of possibility. </a:t>
            </a:r>
          </a:p>
          <a:p>
            <a:endParaRPr lang="en-US" dirty="0"/>
          </a:p>
          <a:p>
            <a:r>
              <a:rPr lang="en-US" dirty="0"/>
              <a:t>Now, whenever you share stuff whether inside or outside the organization, you will see Copy link in a ton of places.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350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in fact multiple types of links that you can create for a document , depending on your permissions, requirements and settings on that specific site. The   three types are Anyone, People in my organization, and specific people. Let’s take a look at them in detail!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2285D-B62D-0345-9A0E-5D91D31CA9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498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6093203"/>
            <a:ext cx="5865571" cy="764797"/>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83983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5" name="Title 10"/>
          <p:cNvSpPr>
            <a:spLocks noGrp="1"/>
          </p:cNvSpPr>
          <p:nvPr>
            <p:ph type="title" hasCustomPrompt="1"/>
          </p:nvPr>
        </p:nvSpPr>
        <p:spPr>
          <a:xfrm>
            <a:off x="1410073" y="541868"/>
            <a:ext cx="10070237" cy="2800626"/>
          </a:xfrm>
        </p:spPr>
        <p:txBody>
          <a:bodyPr anchor="b"/>
          <a:lstStyle>
            <a:lvl1pPr algn="r">
              <a:defRPr b="0" i="0">
                <a:solidFill>
                  <a:schemeClr val="tx1">
                    <a:lumMod val="50000"/>
                  </a:schemeClr>
                </a:solidFill>
                <a:latin typeface="Gotham Book" panose="02000604040000020004" pitchFamily="50" charset="0"/>
                <a:ea typeface="Gotham Book" panose="02000604040000020004" pitchFamily="50" charset="0"/>
                <a:cs typeface="Gotham Book" panose="02000604040000020004" pitchFamily="50" charset="0"/>
              </a:defRPr>
            </a:lvl1pPr>
          </a:lstStyle>
          <a:p>
            <a:r>
              <a:rPr lang="en-US" dirty="0"/>
              <a:t>Click to Add Section Header in </a:t>
            </a:r>
            <a:r>
              <a:rPr lang="en-US" dirty="0" err="1"/>
              <a:t>Titlecase</a:t>
            </a:r>
            <a:endParaRPr lang="en-US" dirty="0"/>
          </a:p>
        </p:txBody>
      </p:sp>
      <p:cxnSp>
        <p:nvCxnSpPr>
          <p:cNvPr id="4" name="Straight Connector 3"/>
          <p:cNvCxnSpPr/>
          <p:nvPr userDrawn="1"/>
        </p:nvCxnSpPr>
        <p:spPr>
          <a:xfrm>
            <a:off x="711695" y="3429000"/>
            <a:ext cx="10768615" cy="0"/>
          </a:xfrm>
          <a:prstGeom prst="line">
            <a:avLst/>
          </a:prstGeom>
          <a:ln w="38100">
            <a:gradFill>
              <a:gsLst>
                <a:gs pos="0">
                  <a:schemeClr val="accent1"/>
                </a:gs>
                <a:gs pos="100000">
                  <a:srgbClr val="EC0D7D"/>
                </a:gs>
              </a:gsLst>
              <a:lin ang="4800000" scaled="0"/>
            </a:gra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4074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Title/Image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6518" y="583180"/>
            <a:ext cx="10778971" cy="437131"/>
          </a:xfrm>
        </p:spPr>
        <p:txBody>
          <a:bodyPr/>
          <a:lstStyle/>
          <a:p>
            <a:r>
              <a:rPr lang="en-US" dirty="0"/>
              <a:t>Click to Add Slide Title in </a:t>
            </a:r>
            <a:r>
              <a:rPr lang="en-US" dirty="0" err="1"/>
              <a:t>Titlecase</a:t>
            </a:r>
            <a:endParaRPr lang="en-US" dirty="0"/>
          </a:p>
        </p:txBody>
      </p:sp>
      <p:sp>
        <p:nvSpPr>
          <p:cNvPr id="3" name="Text Placeholder 16"/>
          <p:cNvSpPr>
            <a:spLocks noGrp="1"/>
          </p:cNvSpPr>
          <p:nvPr>
            <p:ph type="body" sz="quarter" idx="12" hasCustomPrompt="1"/>
          </p:nvPr>
        </p:nvSpPr>
        <p:spPr>
          <a:xfrm>
            <a:off x="5037364" y="1570616"/>
            <a:ext cx="6776355" cy="4130938"/>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dirty="0"/>
              <a:t>Click to add longer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p:cNvCxnSpPr/>
          <p:nvPr userDrawn="1"/>
        </p:nvCxnSpPr>
        <p:spPr>
          <a:xfrm>
            <a:off x="4584700"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 name="Content Placeholder 2"/>
          <p:cNvSpPr>
            <a:spLocks noGrp="1"/>
          </p:cNvSpPr>
          <p:nvPr>
            <p:ph sz="quarter" idx="14" hasCustomPrompt="1"/>
          </p:nvPr>
        </p:nvSpPr>
        <p:spPr>
          <a:xfrm>
            <a:off x="358814" y="1813071"/>
            <a:ext cx="3773223" cy="3646025"/>
          </a:xfrm>
        </p:spPr>
        <p:txBody>
          <a:bodyPr anchor="ctr"/>
          <a:lstStyle>
            <a:lvl1pPr algn="r">
              <a:lnSpc>
                <a:spcPct val="100000"/>
              </a:lnSpc>
              <a:defRPr sz="2800" b="0" i="0">
                <a:latin typeface="+mj-lt"/>
                <a:ea typeface="Gotham Rounded Light" charset="0"/>
                <a:cs typeface="Gotham Rounded Light" charset="0"/>
              </a:defRPr>
            </a:lvl1pPr>
          </a:lstStyle>
          <a:p>
            <a:pPr lvl="0"/>
            <a:r>
              <a:rPr lang="en-US" dirty="0"/>
              <a:t>Click to Add Title </a:t>
            </a:r>
            <a:br>
              <a:rPr lang="en-US" dirty="0"/>
            </a:br>
            <a:r>
              <a:rPr lang="en-US" dirty="0"/>
              <a:t>or Click Icon </a:t>
            </a:r>
            <a:br>
              <a:rPr lang="en-US" dirty="0"/>
            </a:br>
            <a:r>
              <a:rPr lang="en-US" dirty="0"/>
              <a:t>to Add Graphic</a:t>
            </a:r>
          </a:p>
        </p:txBody>
      </p:sp>
    </p:spTree>
    <p:extLst>
      <p:ext uri="{BB962C8B-B14F-4D97-AF65-F5344CB8AC3E}">
        <p14:creationId xmlns:p14="http://schemas.microsoft.com/office/powerpoint/2010/main" val="63328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64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Image Chunking">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117466" y="1828800"/>
            <a:ext cx="4267334" cy="2429933"/>
          </a:xfr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dirty="0"/>
              <a:t>Click to add image</a:t>
            </a:r>
          </a:p>
        </p:txBody>
      </p:sp>
      <p:sp>
        <p:nvSpPr>
          <p:cNvPr id="4" name="Text Placeholder 3"/>
          <p:cNvSpPr>
            <a:spLocks noGrp="1"/>
          </p:cNvSpPr>
          <p:nvPr>
            <p:ph type="body" sz="quarter" idx="14" hasCustomPrompt="1"/>
          </p:nvPr>
        </p:nvSpPr>
        <p:spPr>
          <a:xfrm>
            <a:off x="705972" y="4568349"/>
            <a:ext cx="5095377" cy="1408906"/>
          </a:xfrm>
        </p:spPr>
        <p:txBody>
          <a:bodyPr lIns="182880" tIns="0" rIns="182880" bIns="0"/>
          <a:lstStyle>
            <a:lvl1pPr marL="0" indent="0" algn="ctr">
              <a:lnSpc>
                <a:spcPct val="100000"/>
              </a:lnSpc>
              <a:spcBef>
                <a:spcPts val="600"/>
              </a:spcBef>
              <a:buNone/>
              <a:defRPr sz="2000" b="0" i="0">
                <a:latin typeface="+mn-lt"/>
                <a:ea typeface="Gotham Book" panose="02000604040000020004" pitchFamily="50" charset="0"/>
                <a:cs typeface="Gotham Book" panose="02000604040000020004" pitchFamily="50" charset="0"/>
              </a:defRPr>
            </a:lvl1pPr>
            <a:lvl2pPr>
              <a:defRPr/>
            </a:lvl2pPr>
          </a:lstStyle>
          <a:p>
            <a:pPr lvl="0"/>
            <a:r>
              <a:rPr lang="en-US" dirty="0"/>
              <a:t>Click to add text</a:t>
            </a:r>
          </a:p>
        </p:txBody>
      </p:sp>
      <p:sp>
        <p:nvSpPr>
          <p:cNvPr id="13" name="Text Placeholder 3"/>
          <p:cNvSpPr>
            <a:spLocks noGrp="1"/>
          </p:cNvSpPr>
          <p:nvPr>
            <p:ph type="body" sz="quarter" idx="15" hasCustomPrompt="1"/>
          </p:nvPr>
        </p:nvSpPr>
        <p:spPr>
          <a:xfrm>
            <a:off x="6393999" y="4568349"/>
            <a:ext cx="5095377" cy="1408906"/>
          </a:xfrm>
        </p:spPr>
        <p:txBody>
          <a:bodyPr lIns="182880" tIns="0" rIns="182880" bIns="0"/>
          <a:lstStyle>
            <a:lvl1pPr marL="0" indent="0" algn="ctr">
              <a:spcBef>
                <a:spcPts val="600"/>
              </a:spcBef>
              <a:buNone/>
              <a:defRPr sz="20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9" name="Content Placeholder 11"/>
          <p:cNvSpPr>
            <a:spLocks noGrp="1"/>
          </p:cNvSpPr>
          <p:nvPr>
            <p:ph sz="quarter" idx="16" hasCustomPrompt="1"/>
          </p:nvPr>
        </p:nvSpPr>
        <p:spPr>
          <a:xfrm>
            <a:off x="6808974" y="1829393"/>
            <a:ext cx="4265426" cy="2429340"/>
          </a:xfrm>
        </p:spPr>
        <p:txBody>
          <a:bodyPr lIns="182880" tIns="0" rIns="182880" bIns="0" anchor="ctr"/>
          <a:lstStyle>
            <a:lvl1pPr marL="0" indent="0" algn="ctr">
              <a:buNone/>
              <a:defRPr sz="2400" b="0" i="0" baseline="0">
                <a:latin typeface="Gotham Light" pitchFamily="50" charset="0"/>
                <a:ea typeface="Gotham Light" pitchFamily="50" charset="0"/>
                <a:cs typeface="Gotham Light" pitchFamily="50" charset="0"/>
              </a:defRPr>
            </a:lvl1pPr>
            <a:lvl2pPr marL="297073" indent="0" algn="l">
              <a:buNone/>
              <a:defRPr sz="2200"/>
            </a:lvl2pPr>
            <a:lvl3pPr marL="596176" indent="0" algn="l">
              <a:buNone/>
              <a:defRPr sz="2200"/>
            </a:lvl3pPr>
            <a:lvl4pPr marL="883076" indent="0" algn="l">
              <a:buNone/>
              <a:defRPr sz="2200"/>
            </a:lvl4pPr>
            <a:lvl5pPr marL="1096722" indent="0" algn="l">
              <a:buNone/>
              <a:defRPr sz="2200"/>
            </a:lvl5pPr>
          </a:lstStyle>
          <a:p>
            <a:pPr lvl="0"/>
            <a:r>
              <a:rPr lang="en-US" dirty="0"/>
              <a:t>Click to add image</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1693069522"/>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0A5D0951-B8B5-FC46-8ED6-AF81BBE65AD6}"/>
              </a:ext>
            </a:extLst>
          </p:cNvPr>
          <p:cNvSpPr>
            <a:spLocks noGrp="1"/>
          </p:cNvSpPr>
          <p:nvPr>
            <p:ph type="body" sz="quarter" idx="12" hasCustomPrompt="1"/>
          </p:nvPr>
        </p:nvSpPr>
        <p:spPr>
          <a:xfrm>
            <a:off x="378281" y="1570616"/>
            <a:ext cx="6776355" cy="4130938"/>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dirty="0"/>
              <a:t>Click to add longer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41816401-8404-B14C-B309-9D0FBA59FB4C}"/>
              </a:ext>
            </a:extLst>
          </p:cNvPr>
          <p:cNvCxnSpPr/>
          <p:nvPr userDrawn="1"/>
        </p:nvCxnSpPr>
        <p:spPr>
          <a:xfrm>
            <a:off x="7622868" y="1570616"/>
            <a:ext cx="0" cy="4130938"/>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Content Placeholder 2">
            <a:extLst>
              <a:ext uri="{FF2B5EF4-FFF2-40B4-BE49-F238E27FC236}">
                <a16:creationId xmlns:a16="http://schemas.microsoft.com/office/drawing/2014/main" id="{205886CF-D211-AD44-B6AA-F4A0ED18617B}"/>
              </a:ext>
            </a:extLst>
          </p:cNvPr>
          <p:cNvSpPr>
            <a:spLocks noGrp="1"/>
          </p:cNvSpPr>
          <p:nvPr>
            <p:ph sz="quarter" idx="14" hasCustomPrompt="1"/>
          </p:nvPr>
        </p:nvSpPr>
        <p:spPr>
          <a:xfrm>
            <a:off x="8040496" y="1813071"/>
            <a:ext cx="3773223" cy="3646025"/>
          </a:xfrm>
        </p:spPr>
        <p:txBody>
          <a:bodyPr anchor="ctr"/>
          <a:lstStyle>
            <a:lvl1pPr algn="r">
              <a:lnSpc>
                <a:spcPct val="100000"/>
              </a:lnSpc>
              <a:defRPr sz="2800" b="0" i="0">
                <a:latin typeface="+mj-lt"/>
                <a:ea typeface="Gotham Rounded Light" charset="0"/>
                <a:cs typeface="Gotham Rounded Light" charset="0"/>
              </a:defRPr>
            </a:lvl1pPr>
          </a:lstStyle>
          <a:p>
            <a:pPr lvl="0"/>
            <a:r>
              <a:rPr lang="en-US" dirty="0"/>
              <a:t>Click to Add Title </a:t>
            </a:r>
            <a:br>
              <a:rPr lang="en-US" dirty="0"/>
            </a:br>
            <a:r>
              <a:rPr lang="en-US" dirty="0"/>
              <a:t>or Click Icon </a:t>
            </a:r>
            <a:br>
              <a:rPr lang="en-US" dirty="0"/>
            </a:br>
            <a:r>
              <a:rPr lang="en-US" dirty="0"/>
              <a:t>to Add Graphic</a:t>
            </a:r>
          </a:p>
        </p:txBody>
      </p:sp>
      <p:sp>
        <p:nvSpPr>
          <p:cNvPr id="7" name="Title 1">
            <a:extLst>
              <a:ext uri="{FF2B5EF4-FFF2-40B4-BE49-F238E27FC236}">
                <a16:creationId xmlns:a16="http://schemas.microsoft.com/office/drawing/2014/main" id="{1292D8F6-2A57-6F42-9567-42E41CBF2700}"/>
              </a:ext>
            </a:extLst>
          </p:cNvPr>
          <p:cNvSpPr>
            <a:spLocks noGrp="1"/>
          </p:cNvSpPr>
          <p:nvPr>
            <p:ph type="title" hasCustomPrompt="1"/>
          </p:nvPr>
        </p:nvSpPr>
        <p:spPr>
          <a:xfrm>
            <a:off x="706518" y="583180"/>
            <a:ext cx="10778971" cy="437131"/>
          </a:xfrm>
        </p:spPr>
        <p:txBody>
          <a:body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384552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emo (Optional)">
    <p:spTree>
      <p:nvGrpSpPr>
        <p:cNvPr id="1" name=""/>
        <p:cNvGrpSpPr/>
        <p:nvPr/>
      </p:nvGrpSpPr>
      <p:grpSpPr>
        <a:xfrm>
          <a:off x="0" y="0"/>
          <a:ext cx="0" cy="0"/>
          <a:chOff x="0" y="0"/>
          <a:chExt cx="0" cy="0"/>
        </a:xfrm>
      </p:grpSpPr>
      <p:sp>
        <p:nvSpPr>
          <p:cNvPr id="13" name="Rectangle 12"/>
          <p:cNvSpPr/>
          <p:nvPr userDrawn="1"/>
        </p:nvSpPr>
        <p:spPr>
          <a:xfrm>
            <a:off x="0" y="0"/>
            <a:ext cx="4635500" cy="6858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latin typeface="Gotham Medium" panose="02000604030000020004" pitchFamily="50"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sp>
        <p:nvSpPr>
          <p:cNvPr id="10" name="TextBox 9"/>
          <p:cNvSpPr txBox="1"/>
          <p:nvPr userDrawn="1"/>
        </p:nvSpPr>
        <p:spPr>
          <a:xfrm>
            <a:off x="0" y="2054618"/>
            <a:ext cx="4629149" cy="477054"/>
          </a:xfrm>
          <a:prstGeom prst="rect">
            <a:avLst/>
          </a:prstGeom>
          <a:noFill/>
        </p:spPr>
        <p:txBody>
          <a:bodyPr wrap="square" rtlCol="0">
            <a:spAutoFit/>
          </a:bodyPr>
          <a:lstStyle/>
          <a:p>
            <a:pPr algn="ctr">
              <a:lnSpc>
                <a:spcPts val="3000"/>
              </a:lnSpc>
            </a:pPr>
            <a:r>
              <a:rPr lang="en-US" sz="3600" b="0" i="0" dirty="0">
                <a:solidFill>
                  <a:schemeClr val="bg1"/>
                </a:solidFill>
                <a:latin typeface="+mj-lt"/>
                <a:ea typeface="Gotham Light" charset="0"/>
                <a:cs typeface="Gotham Light" charset="0"/>
              </a:rPr>
              <a:t>Demo</a:t>
            </a:r>
          </a:p>
        </p:txBody>
      </p:sp>
      <p:sp>
        <p:nvSpPr>
          <p:cNvPr id="8" name="Text Placeholder 16"/>
          <p:cNvSpPr>
            <a:spLocks noGrp="1"/>
          </p:cNvSpPr>
          <p:nvPr>
            <p:ph type="body" sz="quarter" idx="12" hasCustomPrompt="1"/>
          </p:nvPr>
        </p:nvSpPr>
        <p:spPr>
          <a:xfrm>
            <a:off x="5181600" y="328230"/>
            <a:ext cx="6463307" cy="5990425"/>
          </a:xfrm>
        </p:spPr>
        <p:txBody>
          <a:bodyPr anchor="ctr"/>
          <a:lstStyle>
            <a:lvl1pPr algn="l">
              <a:lnSpc>
                <a:spcPct val="100000"/>
              </a:lnSpc>
              <a:defRPr sz="2400" baseline="0">
                <a:solidFill>
                  <a:schemeClr val="accent2"/>
                </a:solidFill>
              </a:defRPr>
            </a:lvl1pPr>
            <a:lvl2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2"/>
                </a:solidFill>
              </a:defRPr>
            </a:lvl6pPr>
            <a:lvl7pPr>
              <a:defRPr>
                <a:solidFill>
                  <a:schemeClr val="accent2"/>
                </a:solidFill>
              </a:defRPr>
            </a:lvl7pPr>
            <a:lvl8pPr>
              <a:defRPr>
                <a:solidFill>
                  <a:schemeClr val="accent2"/>
                </a:solidFill>
              </a:defRPr>
            </a:lvl8pPr>
            <a:lvl9pPr marL="2286000" indent="0">
              <a:buNone/>
              <a:defRPr>
                <a:solidFill>
                  <a:schemeClr val="accent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bullet list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308943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2"/>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2"/>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2"/>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2"/>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6">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7">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hree Text Chunking">
    <p:spTree>
      <p:nvGrpSpPr>
        <p:cNvPr id="1" name=""/>
        <p:cNvGrpSpPr/>
        <p:nvPr/>
      </p:nvGrpSpPr>
      <p:grpSpPr>
        <a:xfrm>
          <a:off x="0" y="0"/>
          <a:ext cx="0" cy="0"/>
          <a:chOff x="0" y="0"/>
          <a:chExt cx="0" cy="0"/>
        </a:xfrm>
      </p:grpSpPr>
      <p:sp>
        <p:nvSpPr>
          <p:cNvPr id="20" name="Content Placeholder 10"/>
          <p:cNvSpPr>
            <a:spLocks noGrp="1"/>
          </p:cNvSpPr>
          <p:nvPr>
            <p:ph sz="quarter" idx="12" hasCustomPrompt="1"/>
          </p:nvPr>
        </p:nvSpPr>
        <p:spPr>
          <a:xfrm>
            <a:off x="8051306"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7" name="Content Placeholder 10"/>
          <p:cNvSpPr>
            <a:spLocks noGrp="1"/>
          </p:cNvSpPr>
          <p:nvPr>
            <p:ph sz="quarter" idx="11" hasCustomPrompt="1"/>
          </p:nvPr>
        </p:nvSpPr>
        <p:spPr>
          <a:xfrm>
            <a:off x="4376320"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19" name="Content Placeholder 10"/>
          <p:cNvSpPr>
            <a:spLocks noGrp="1"/>
          </p:cNvSpPr>
          <p:nvPr>
            <p:ph sz="quarter" idx="10" hasCustomPrompt="1"/>
          </p:nvPr>
        </p:nvSpPr>
        <p:spPr>
          <a:xfrm>
            <a:off x="701335" y="2178583"/>
            <a:ext cx="3429000" cy="3496733"/>
          </a:xfrm>
          <a:solidFill>
            <a:schemeClr val="bg2"/>
          </a:solidFill>
        </p:spPr>
        <p:txBody>
          <a:bodyPr lIns="274320" tIns="274320" rIns="274320" bIns="274320" anchor="ctr">
            <a:normAutofit/>
          </a:bodyPr>
          <a:lstStyle>
            <a:lvl1pPr marL="0" indent="0" algn="ctr">
              <a:buNone/>
              <a:defRPr sz="2400" b="0" i="0">
                <a:latin typeface="+mn-lt"/>
                <a:ea typeface="Gotham Book" panose="02000604040000020004" pitchFamily="50" charset="0"/>
                <a:cs typeface="Gotham Book" panose="02000604040000020004" pitchFamily="50" charset="0"/>
              </a:defRPr>
            </a:lvl1pPr>
          </a:lstStyle>
          <a:p>
            <a:pPr lvl="0"/>
            <a:r>
              <a:rPr lang="en-US" dirty="0"/>
              <a:t>Click to add text</a:t>
            </a:r>
          </a:p>
        </p:txBody>
      </p:sp>
      <p:sp>
        <p:nvSpPr>
          <p:cNvPr id="9"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atin typeface="+mj-lt"/>
              </a:defRPr>
            </a:lvl1pPr>
          </a:lstStyle>
          <a:p>
            <a:r>
              <a:rPr lang="en-US" dirty="0"/>
              <a:t>Click to Add Slide Title in </a:t>
            </a:r>
            <a:r>
              <a:rPr lang="en-US" dirty="0" err="1"/>
              <a:t>Titlecase</a:t>
            </a:r>
            <a:endParaRPr lang="en-US" dirty="0"/>
          </a:p>
        </p:txBody>
      </p:sp>
    </p:spTree>
    <p:extLst>
      <p:ext uri="{BB962C8B-B14F-4D97-AF65-F5344CB8AC3E}">
        <p14:creationId xmlns:p14="http://schemas.microsoft.com/office/powerpoint/2010/main" val="952598079"/>
      </p:ext>
    </p:extLst>
  </p:cSld>
  <p:clrMapOvr>
    <a:masterClrMapping/>
  </p:clrMapOvr>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9" name="Group 4" descr="Microsoft Ignite The Tour logo">
            <a:extLst>
              <a:ext uri="{FF2B5EF4-FFF2-40B4-BE49-F238E27FC236}">
                <a16:creationId xmlns:a16="http://schemas.microsoft.com/office/drawing/2014/main" id="{147F2C60-DDCE-4C1B-AEA3-F213C4F1E781}"/>
              </a:ext>
            </a:extLst>
          </p:cNvPr>
          <p:cNvGrpSpPr>
            <a:grpSpLocks noChangeAspect="1"/>
          </p:cNvGrpSpPr>
          <p:nvPr userDrawn="1"/>
        </p:nvGrpSpPr>
        <p:grpSpPr bwMode="black">
          <a:xfrm>
            <a:off x="537712" y="2913735"/>
            <a:ext cx="4655288" cy="1284967"/>
            <a:chOff x="342" y="1465"/>
            <a:chExt cx="2565" cy="708"/>
          </a:xfrm>
        </p:grpSpPr>
        <p:sp>
          <p:nvSpPr>
            <p:cNvPr id="10" name="Freeform 5">
              <a:extLst>
                <a:ext uri="{FF2B5EF4-FFF2-40B4-BE49-F238E27FC236}">
                  <a16:creationId xmlns:a16="http://schemas.microsoft.com/office/drawing/2014/main" id="{5C8A7BA6-FE12-4B47-8B9C-2C33A4629346}"/>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C93A63F9-CDCB-491F-879D-800E02564217}"/>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userDrawn="1">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5AE3A432-5FE8-40A8-8DCA-ECEBE6936E3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12" name="Group 4" descr="Microsoft Ignite The Tour logo">
            <a:extLst>
              <a:ext uri="{FF2B5EF4-FFF2-40B4-BE49-F238E27FC236}">
                <a16:creationId xmlns:a16="http://schemas.microsoft.com/office/drawing/2014/main" id="{EE383430-3FD6-44CF-9BF4-9DA6E877B920}"/>
              </a:ext>
            </a:extLst>
          </p:cNvPr>
          <p:cNvGrpSpPr>
            <a:grpSpLocks noChangeAspect="1"/>
          </p:cNvGrpSpPr>
          <p:nvPr userDrawn="1"/>
        </p:nvGrpSpPr>
        <p:grpSpPr bwMode="black">
          <a:xfrm>
            <a:off x="537712" y="2913735"/>
            <a:ext cx="4655288" cy="1284967"/>
            <a:chOff x="342" y="1465"/>
            <a:chExt cx="2565" cy="708"/>
          </a:xfrm>
        </p:grpSpPr>
        <p:sp>
          <p:nvSpPr>
            <p:cNvPr id="13" name="Freeform 5">
              <a:extLst>
                <a:ext uri="{FF2B5EF4-FFF2-40B4-BE49-F238E27FC236}">
                  <a16:creationId xmlns:a16="http://schemas.microsoft.com/office/drawing/2014/main" id="{65D6BEBC-E355-4513-9C0C-FCCDEE79AA3C}"/>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6">
              <a:extLst>
                <a:ext uri="{FF2B5EF4-FFF2-40B4-BE49-F238E27FC236}">
                  <a16:creationId xmlns:a16="http://schemas.microsoft.com/office/drawing/2014/main" id="{259DFCFC-AF9C-4FC8-B9A3-3D0A666C9F94}"/>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image" Target="../media/image1.emf"/><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theme" Target="../theme/theme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image" Target="../media/image1.emf"/><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theme" Target="../theme/theme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8" r:id="rId32"/>
    <p:sldLayoutId id="2147484909" r:id="rId33"/>
    <p:sldLayoutId id="2147484910" r:id="rId34"/>
    <p:sldLayoutId id="2147484911" r:id="rId35"/>
    <p:sldLayoutId id="2147484912" r:id="rId36"/>
    <p:sldLayoutId id="2147484913" r:id="rId37"/>
    <p:sldLayoutId id="2147484914"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6.xml"/><Relationship Id="rId5" Type="http://schemas.microsoft.com/office/2007/relationships/hdphoto" Target="../media/hdphoto1.wdp"/><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6.png"/><Relationship Id="rId11" Type="http://schemas.openxmlformats.org/officeDocument/2006/relationships/image" Target="../media/image3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1.wdp"/><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1.wdp"/><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34.xml"/><Relationship Id="rId5" Type="http://schemas.microsoft.com/office/2007/relationships/hdphoto" Target="../media/hdphoto1.wdp"/><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4.xml"/><Relationship Id="rId5" Type="http://schemas.microsoft.com/office/2007/relationships/hdphoto" Target="../media/hdphoto1.wdp"/><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6.xml"/><Relationship Id="rId5" Type="http://schemas.microsoft.com/office/2007/relationships/hdphoto" Target="../media/hdphoto1.wdp"/><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34.xml"/><Relationship Id="rId5" Type="http://schemas.microsoft.com/office/2007/relationships/hdphoto" Target="../media/hdphoto1.wdp"/><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36.xml"/><Relationship Id="rId5" Type="http://schemas.microsoft.com/office/2007/relationships/hdphoto" Target="../media/hdphoto1.wdp"/><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4.xml"/><Relationship Id="rId5" Type="http://schemas.microsoft.com/office/2007/relationships/hdphoto" Target="../media/hdphoto1.wdp"/><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6.xml"/><Relationship Id="rId5" Type="http://schemas.microsoft.com/office/2007/relationships/hdphoto" Target="../media/hdphoto1.wdp"/><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34.xml"/><Relationship Id="rId5" Type="http://schemas.microsoft.com/office/2007/relationships/hdphoto" Target="../media/hdphoto1.wdp"/><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34.xml"/><Relationship Id="rId5" Type="http://schemas.microsoft.com/office/2007/relationships/hdphoto" Target="../media/hdphoto1.wdp"/><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36.xml"/><Relationship Id="rId5" Type="http://schemas.microsoft.com/office/2007/relationships/hdphoto" Target="../media/hdphoto1.wdp"/><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8.png"/><Relationship Id="rId1" Type="http://schemas.openxmlformats.org/officeDocument/2006/relationships/slideLayout" Target="../slideLayouts/slideLayout34.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0.xml"/><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38.xml"/><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8" Type="http://schemas.openxmlformats.org/officeDocument/2006/relationships/image" Target="../media/image63.jp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4.xml"/><Relationship Id="rId5" Type="http://schemas.microsoft.com/office/2007/relationships/hdphoto" Target="../media/hdphoto1.wdp"/><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BE14E95-2439-40FE-9FB6-DDA98206A546}"/>
              </a:ext>
            </a:extLst>
          </p:cNvPr>
          <p:cNvSpPr>
            <a:spLocks noGrp="1"/>
          </p:cNvSpPr>
          <p:nvPr>
            <p:ph sz="quarter" idx="12"/>
          </p:nvPr>
        </p:nvSpPr>
        <p:spPr>
          <a:xfrm>
            <a:off x="1117466" y="1520452"/>
            <a:ext cx="4267334" cy="1097280"/>
          </a:xfrm>
        </p:spPr>
        <p:txBody>
          <a:bodyPr/>
          <a:lstStyle/>
          <a:p>
            <a:r>
              <a:rPr lang="en-US" dirty="0"/>
              <a:t>Authenticated external users</a:t>
            </a:r>
          </a:p>
        </p:txBody>
      </p:sp>
      <p:sp>
        <p:nvSpPr>
          <p:cNvPr id="7" name="Text Placeholder 6">
            <a:extLst>
              <a:ext uri="{FF2B5EF4-FFF2-40B4-BE49-F238E27FC236}">
                <a16:creationId xmlns:a16="http://schemas.microsoft.com/office/drawing/2014/main" id="{5B5EA3B3-DA0C-442B-889F-E00FFB32CE9B}"/>
              </a:ext>
            </a:extLst>
          </p:cNvPr>
          <p:cNvSpPr>
            <a:spLocks noGrp="1"/>
          </p:cNvSpPr>
          <p:nvPr>
            <p:ph type="body" sz="quarter" idx="14"/>
          </p:nvPr>
        </p:nvSpPr>
        <p:spPr>
          <a:xfrm>
            <a:off x="705972" y="2789853"/>
            <a:ext cx="5095377" cy="3646843"/>
          </a:xfrm>
        </p:spPr>
        <p:txBody>
          <a:bodyPr/>
          <a:lstStyle/>
          <a:p>
            <a:pPr algn="l"/>
            <a:r>
              <a:rPr lang="en-US" dirty="0"/>
              <a:t>Users that need to prove ownership of an e-mail address in order to access a resource</a:t>
            </a:r>
          </a:p>
          <a:p>
            <a:pPr algn="l"/>
            <a:r>
              <a:rPr lang="en-US" dirty="0"/>
              <a:t>Can be added to :</a:t>
            </a:r>
          </a:p>
          <a:p>
            <a:pPr marL="342900" indent="-342900" algn="l">
              <a:buFont typeface="Arial" panose="020B0604020202020204" pitchFamily="34" charset="0"/>
              <a:buChar char="•"/>
            </a:pPr>
            <a:r>
              <a:rPr lang="en-US" dirty="0"/>
              <a:t>Sites (SPO Only)</a:t>
            </a:r>
          </a:p>
          <a:p>
            <a:pPr marL="342900" indent="-342900" algn="l">
              <a:buFont typeface="Arial" panose="020B0604020202020204" pitchFamily="34" charset="0"/>
              <a:buChar char="•"/>
            </a:pPr>
            <a:r>
              <a:rPr lang="en-US" dirty="0"/>
              <a:t>Libraries (SPO Only)</a:t>
            </a:r>
          </a:p>
          <a:p>
            <a:pPr marL="342900" indent="-342900" algn="l">
              <a:buFont typeface="Arial" panose="020B0604020202020204" pitchFamily="34" charset="0"/>
              <a:buChar char="•"/>
            </a:pPr>
            <a:r>
              <a:rPr lang="en-US" dirty="0"/>
              <a:t>Lists (SPO Only)</a:t>
            </a:r>
          </a:p>
          <a:p>
            <a:pPr marL="342900" indent="-342900" algn="l">
              <a:buFont typeface="Arial" panose="020B0604020202020204" pitchFamily="34" charset="0"/>
              <a:buChar char="•"/>
            </a:pPr>
            <a:r>
              <a:rPr lang="en-US" dirty="0"/>
              <a:t>Documents</a:t>
            </a:r>
          </a:p>
          <a:p>
            <a:pPr marL="342900" indent="-342900" algn="l">
              <a:buFont typeface="Arial" panose="020B0604020202020204" pitchFamily="34" charset="0"/>
              <a:buChar char="•"/>
            </a:pPr>
            <a:r>
              <a:rPr lang="en-US" dirty="0"/>
              <a:t>Items (SPO Only)</a:t>
            </a:r>
          </a:p>
          <a:p>
            <a:pPr marL="342900" indent="-342900" algn="l">
              <a:buFont typeface="Arial" panose="020B0604020202020204" pitchFamily="34" charset="0"/>
              <a:buChar char="•"/>
            </a:pPr>
            <a:r>
              <a:rPr lang="en-US" dirty="0"/>
              <a:t>Folders</a:t>
            </a:r>
          </a:p>
        </p:txBody>
      </p:sp>
      <p:sp>
        <p:nvSpPr>
          <p:cNvPr id="8" name="Text Placeholder 7">
            <a:extLst>
              <a:ext uri="{FF2B5EF4-FFF2-40B4-BE49-F238E27FC236}">
                <a16:creationId xmlns:a16="http://schemas.microsoft.com/office/drawing/2014/main" id="{8846B129-CC54-4AEC-B60B-770E5DB43628}"/>
              </a:ext>
            </a:extLst>
          </p:cNvPr>
          <p:cNvSpPr>
            <a:spLocks noGrp="1"/>
          </p:cNvSpPr>
          <p:nvPr>
            <p:ph type="body" sz="quarter" idx="15"/>
          </p:nvPr>
        </p:nvSpPr>
        <p:spPr>
          <a:xfrm>
            <a:off x="6390112" y="2789853"/>
            <a:ext cx="5095377" cy="2879053"/>
          </a:xfrm>
        </p:spPr>
        <p:txBody>
          <a:bodyPr/>
          <a:lstStyle/>
          <a:p>
            <a:pPr algn="l"/>
            <a:r>
              <a:rPr lang="en-US" dirty="0"/>
              <a:t>Users that do not need to authenticate to access a resource. </a:t>
            </a:r>
          </a:p>
          <a:p>
            <a:pPr algn="l"/>
            <a:r>
              <a:rPr lang="en-US" dirty="0"/>
              <a:t>Sharing is done via a link</a:t>
            </a:r>
          </a:p>
          <a:p>
            <a:pPr algn="l"/>
            <a:r>
              <a:rPr lang="en-US" dirty="0"/>
              <a:t>Can be given access to: </a:t>
            </a:r>
          </a:p>
          <a:p>
            <a:pPr marL="342900" indent="-342900" algn="l">
              <a:buFont typeface="Arial" panose="020B0604020202020204" pitchFamily="34" charset="0"/>
              <a:buChar char="•"/>
            </a:pPr>
            <a:r>
              <a:rPr lang="en-US" dirty="0"/>
              <a:t>Documents</a:t>
            </a:r>
          </a:p>
          <a:p>
            <a:pPr marL="342900" indent="-342900" algn="l">
              <a:buFont typeface="Arial" panose="020B0604020202020204" pitchFamily="34" charset="0"/>
              <a:buChar char="•"/>
            </a:pPr>
            <a:r>
              <a:rPr lang="en-US" dirty="0"/>
              <a:t>Folders (in document libraries only)</a:t>
            </a:r>
          </a:p>
        </p:txBody>
      </p:sp>
      <p:sp>
        <p:nvSpPr>
          <p:cNvPr id="9" name="Content Placeholder 8">
            <a:extLst>
              <a:ext uri="{FF2B5EF4-FFF2-40B4-BE49-F238E27FC236}">
                <a16:creationId xmlns:a16="http://schemas.microsoft.com/office/drawing/2014/main" id="{8553027C-52A9-473D-AD12-4451128F5FE1}"/>
              </a:ext>
            </a:extLst>
          </p:cNvPr>
          <p:cNvSpPr>
            <a:spLocks noGrp="1"/>
          </p:cNvSpPr>
          <p:nvPr>
            <p:ph sz="quarter" idx="16"/>
          </p:nvPr>
        </p:nvSpPr>
        <p:spPr>
          <a:xfrm>
            <a:off x="6808974" y="1521044"/>
            <a:ext cx="4265426" cy="1096688"/>
          </a:xfrm>
        </p:spPr>
        <p:txBody>
          <a:bodyPr/>
          <a:lstStyle/>
          <a:p>
            <a:r>
              <a:rPr lang="en-US" dirty="0"/>
              <a:t>Anonymous users</a:t>
            </a:r>
          </a:p>
        </p:txBody>
      </p:sp>
      <p:sp>
        <p:nvSpPr>
          <p:cNvPr id="5" name="Title 4">
            <a:extLst>
              <a:ext uri="{FF2B5EF4-FFF2-40B4-BE49-F238E27FC236}">
                <a16:creationId xmlns:a16="http://schemas.microsoft.com/office/drawing/2014/main" id="{0ACB50E9-26B0-4E1B-8207-05CDA24A1B20}"/>
              </a:ext>
            </a:extLst>
          </p:cNvPr>
          <p:cNvSpPr>
            <a:spLocks noGrp="1"/>
          </p:cNvSpPr>
          <p:nvPr>
            <p:ph type="title"/>
          </p:nvPr>
        </p:nvSpPr>
        <p:spPr/>
        <p:txBody>
          <a:bodyPr/>
          <a:lstStyle/>
          <a:p>
            <a:r>
              <a:rPr lang="en-US" dirty="0"/>
              <a:t>Types of External Users </a:t>
            </a:r>
          </a:p>
        </p:txBody>
      </p:sp>
      <p:pic>
        <p:nvPicPr>
          <p:cNvPr id="10" name="Picture 9">
            <a:extLst>
              <a:ext uri="{FF2B5EF4-FFF2-40B4-BE49-F238E27FC236}">
                <a16:creationId xmlns:a16="http://schemas.microsoft.com/office/drawing/2014/main" id="{4DE313E7-22DE-4F33-98BC-0B32BBAD0256}"/>
              </a:ext>
            </a:extLst>
          </p:cNvPr>
          <p:cNvPicPr>
            <a:picLocks noChangeAspect="1"/>
          </p:cNvPicPr>
          <p:nvPr/>
        </p:nvPicPr>
        <p:blipFill>
          <a:blip r:embed="rId3" cstate="print">
            <a:alphaModFix amt="60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378814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3BE291-B75F-45ED-956D-B7A213828307}"/>
              </a:ext>
            </a:extLst>
          </p:cNvPr>
          <p:cNvSpPr>
            <a:spLocks noGrp="1"/>
          </p:cNvSpPr>
          <p:nvPr>
            <p:ph type="body" sz="quarter" idx="12"/>
          </p:nvPr>
        </p:nvSpPr>
        <p:spPr>
          <a:xfrm>
            <a:off x="378281" y="2601956"/>
            <a:ext cx="6776355" cy="2068259"/>
          </a:xfrm>
        </p:spPr>
        <p:txBody>
          <a:bodyPr/>
          <a:lstStyle/>
          <a:p>
            <a:pPr marL="0" indent="0">
              <a:buNone/>
            </a:pPr>
            <a:r>
              <a:rPr lang="en-US" dirty="0"/>
              <a:t>Multiple types of sharing depending on requirements</a:t>
            </a:r>
          </a:p>
          <a:p>
            <a:pPr lvl="1"/>
            <a:r>
              <a:rPr lang="en-CA" dirty="0"/>
              <a:t>Anyone</a:t>
            </a:r>
          </a:p>
          <a:p>
            <a:pPr lvl="1"/>
            <a:r>
              <a:rPr lang="en-CA" dirty="0"/>
              <a:t>People in my organization</a:t>
            </a:r>
          </a:p>
          <a:p>
            <a:pPr lvl="1"/>
            <a:r>
              <a:rPr lang="en-CA" dirty="0"/>
              <a:t>Specific people</a:t>
            </a:r>
          </a:p>
        </p:txBody>
      </p:sp>
      <p:sp>
        <p:nvSpPr>
          <p:cNvPr id="2" name="Title 1">
            <a:extLst>
              <a:ext uri="{FF2B5EF4-FFF2-40B4-BE49-F238E27FC236}">
                <a16:creationId xmlns:a16="http://schemas.microsoft.com/office/drawing/2014/main" id="{FE9A984A-C061-4FD4-8A87-B2E0B9A2C159}"/>
              </a:ext>
            </a:extLst>
          </p:cNvPr>
          <p:cNvSpPr>
            <a:spLocks noGrp="1"/>
          </p:cNvSpPr>
          <p:nvPr>
            <p:ph type="title"/>
          </p:nvPr>
        </p:nvSpPr>
        <p:spPr/>
        <p:txBody>
          <a:bodyPr/>
          <a:lstStyle/>
          <a:p>
            <a:r>
              <a:rPr lang="en-US" dirty="0"/>
              <a:t>Types of Links</a:t>
            </a:r>
            <a:endParaRPr lang="en-CA" dirty="0"/>
          </a:p>
        </p:txBody>
      </p:sp>
      <p:pic>
        <p:nvPicPr>
          <p:cNvPr id="3074" name="Picture 2">
            <a:extLst>
              <a:ext uri="{FF2B5EF4-FFF2-40B4-BE49-F238E27FC236}">
                <a16:creationId xmlns:a16="http://schemas.microsoft.com/office/drawing/2014/main" id="{30DA8586-5A47-482C-8B5B-A1FF4FC964BD}"/>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8189119" y="1897856"/>
            <a:ext cx="3476625" cy="34766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AEA450A-E690-49C1-8D53-73DB0E3A7510}"/>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1303709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813D9F-CDC8-49E0-AF27-BC73893846BC}"/>
              </a:ext>
            </a:extLst>
          </p:cNvPr>
          <p:cNvSpPr>
            <a:spLocks noGrp="1"/>
          </p:cNvSpPr>
          <p:nvPr>
            <p:ph type="title"/>
          </p:nvPr>
        </p:nvSpPr>
        <p:spPr/>
        <p:txBody>
          <a:bodyPr/>
          <a:lstStyle/>
          <a:p>
            <a:r>
              <a:rPr lang="en-US" dirty="0"/>
              <a:t>Anyone Link</a:t>
            </a:r>
            <a:endParaRPr lang="en-CA" dirty="0"/>
          </a:p>
        </p:txBody>
      </p:sp>
      <p:pic>
        <p:nvPicPr>
          <p:cNvPr id="1026" name="Picture 2">
            <a:extLst>
              <a:ext uri="{FF2B5EF4-FFF2-40B4-BE49-F238E27FC236}">
                <a16:creationId xmlns:a16="http://schemas.microsoft.com/office/drawing/2014/main" id="{FFF4222E-3B3D-40C8-AF9D-9005196C1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9483" y="3668648"/>
            <a:ext cx="1238286" cy="13373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1C5F0F-6C74-43EB-9929-258E3D15BE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0815" y="4452102"/>
            <a:ext cx="1220183"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9499B21-DC78-44A0-BBC4-971F748B24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9927" y="3670972"/>
            <a:ext cx="1220183" cy="133502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A629917B-D565-4C81-AA18-6D32665C907C}"/>
              </a:ext>
            </a:extLst>
          </p:cNvPr>
          <p:cNvCxnSpPr>
            <a:cxnSpLocks/>
          </p:cNvCxnSpPr>
          <p:nvPr/>
        </p:nvCxnSpPr>
        <p:spPr>
          <a:xfrm>
            <a:off x="7240045" y="3173814"/>
            <a:ext cx="0" cy="311047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1032" name="Picture 8">
            <a:extLst>
              <a:ext uri="{FF2B5EF4-FFF2-40B4-BE49-F238E27FC236}">
                <a16:creationId xmlns:a16="http://schemas.microsoft.com/office/drawing/2014/main" id="{62AEEA1B-269F-45A0-BF7D-4CE5DC525D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19774" y="4338484"/>
            <a:ext cx="1247000"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8D4D1A3-B694-4859-8DB2-1F84A22DCB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2181" y="4452102"/>
            <a:ext cx="1228106"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ADD7FA8-EAE1-4465-B823-1006181C3BD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27921" y="3670972"/>
            <a:ext cx="1228929" cy="13350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C7601D-DF91-4675-ACAF-9669AC125AF6}"/>
              </a:ext>
            </a:extLst>
          </p:cNvPr>
          <p:cNvSpPr txBox="1"/>
          <p:nvPr/>
        </p:nvSpPr>
        <p:spPr>
          <a:xfrm>
            <a:off x="706518" y="5970250"/>
            <a:ext cx="60951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404040"/>
                </a:solidFill>
                <a:effectLst/>
                <a:uLnTx/>
                <a:uFillTx/>
                <a:latin typeface="Gotham Medium"/>
                <a:ea typeface="+mn-ea"/>
                <a:cs typeface="+mn-cs"/>
              </a:rPr>
              <a:t>Users inside my organization</a:t>
            </a:r>
            <a:endParaRPr kumimoji="0" lang="en-CA" sz="2000" b="0" i="1" u="none" strike="noStrike" kern="1200" cap="none" spc="0" normalizeH="0" baseline="0" noProof="0" dirty="0" err="1">
              <a:ln>
                <a:noFill/>
              </a:ln>
              <a:solidFill>
                <a:srgbClr val="404040"/>
              </a:solidFill>
              <a:effectLst/>
              <a:uLnTx/>
              <a:uFillTx/>
              <a:latin typeface="Gotham Medium"/>
              <a:ea typeface="+mn-ea"/>
              <a:cs typeface="+mn-cs"/>
            </a:endParaRPr>
          </a:p>
        </p:txBody>
      </p:sp>
      <p:sp>
        <p:nvSpPr>
          <p:cNvPr id="17" name="TextBox 16">
            <a:extLst>
              <a:ext uri="{FF2B5EF4-FFF2-40B4-BE49-F238E27FC236}">
                <a16:creationId xmlns:a16="http://schemas.microsoft.com/office/drawing/2014/main" id="{1F83305E-2394-4FB4-8EA0-39D0228AE620}"/>
              </a:ext>
            </a:extLst>
          </p:cNvPr>
          <p:cNvSpPr txBox="1"/>
          <p:nvPr/>
        </p:nvSpPr>
        <p:spPr>
          <a:xfrm>
            <a:off x="7549032" y="5970250"/>
            <a:ext cx="415777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404040"/>
                </a:solidFill>
                <a:effectLst/>
                <a:uLnTx/>
                <a:uFillTx/>
                <a:latin typeface="Gotham Medium"/>
                <a:ea typeface="+mn-ea"/>
                <a:cs typeface="+mn-cs"/>
              </a:rPr>
              <a:t>External Users</a:t>
            </a:r>
            <a:endParaRPr kumimoji="0" lang="en-CA" sz="2000" b="0" i="1" u="none" strike="noStrike" kern="1200" cap="none" spc="0" normalizeH="0" baseline="0" noProof="0" dirty="0" err="1">
              <a:ln>
                <a:noFill/>
              </a:ln>
              <a:solidFill>
                <a:srgbClr val="404040"/>
              </a:solidFill>
              <a:effectLst/>
              <a:uLnTx/>
              <a:uFillTx/>
              <a:latin typeface="Gotham Medium"/>
              <a:ea typeface="+mn-ea"/>
              <a:cs typeface="+mn-cs"/>
            </a:endParaRPr>
          </a:p>
        </p:txBody>
      </p:sp>
      <p:pic>
        <p:nvPicPr>
          <p:cNvPr id="1038" name="Picture 14">
            <a:extLst>
              <a:ext uri="{FF2B5EF4-FFF2-40B4-BE49-F238E27FC236}">
                <a16:creationId xmlns:a16="http://schemas.microsoft.com/office/drawing/2014/main" id="{571AC7A3-741A-474A-AF1F-5404D23D0FD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1898" y="2495051"/>
            <a:ext cx="986445" cy="11735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D36158C3-3FAB-468C-AB3D-286C853AE7C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2767" y="3081849"/>
            <a:ext cx="531476" cy="53147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6BD75995-9156-45B2-932B-B9798B20C9F4}"/>
              </a:ext>
            </a:extLst>
          </p:cNvPr>
          <p:cNvSpPr/>
          <p:nvPr/>
        </p:nvSpPr>
        <p:spPr>
          <a:xfrm>
            <a:off x="3169141" y="1126452"/>
            <a:ext cx="585371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404040"/>
                </a:solidFill>
                <a:effectLst/>
                <a:uLnTx/>
                <a:uFillTx/>
                <a:latin typeface="Gotham Medium"/>
                <a:ea typeface="+mn-ea"/>
                <a:cs typeface="+mn-cs"/>
              </a:rPr>
              <a:t>A </a:t>
            </a:r>
            <a:r>
              <a:rPr kumimoji="0" lang="en-US" sz="2400" b="0" i="1" u="none" strike="noStrike" kern="1200" cap="none" spc="0" normalizeH="0" baseline="0" noProof="0" dirty="0">
                <a:ln>
                  <a:noFill/>
                </a:ln>
                <a:solidFill>
                  <a:srgbClr val="2A9FBC"/>
                </a:solidFill>
                <a:effectLst/>
                <a:uLnTx/>
                <a:uFillTx/>
                <a:latin typeface="Gotham Medium"/>
                <a:ea typeface="+mn-ea"/>
                <a:cs typeface="+mn-cs"/>
              </a:rPr>
              <a:t>transferrable</a:t>
            </a:r>
            <a:r>
              <a:rPr kumimoji="0" lang="en-US" sz="2400" b="0" i="1" u="none" strike="noStrike" kern="1200" cap="none" spc="0" normalizeH="0" baseline="0" noProof="0" dirty="0">
                <a:ln>
                  <a:noFill/>
                </a:ln>
                <a:solidFill>
                  <a:srgbClr val="404040"/>
                </a:solidFill>
                <a:effectLst/>
                <a:uLnTx/>
                <a:uFillTx/>
                <a:latin typeface="Gotham Medium"/>
                <a:ea typeface="+mn-ea"/>
                <a:cs typeface="+mn-cs"/>
              </a:rPr>
              <a:t>, </a:t>
            </a:r>
            <a:r>
              <a:rPr kumimoji="0" lang="en-US" sz="2400" b="0" i="1" u="none" strike="noStrike" kern="1200" cap="none" spc="0" normalizeH="0" baseline="0" noProof="0" dirty="0">
                <a:ln>
                  <a:noFill/>
                </a:ln>
                <a:solidFill>
                  <a:srgbClr val="F05A28"/>
                </a:solidFill>
                <a:effectLst/>
                <a:uLnTx/>
                <a:uFillTx/>
                <a:latin typeface="Gotham Medium"/>
                <a:ea typeface="+mn-ea"/>
                <a:cs typeface="+mn-cs"/>
              </a:rPr>
              <a:t>revocable</a:t>
            </a:r>
            <a:r>
              <a:rPr kumimoji="0" lang="en-US" sz="2400" b="0" i="1" u="none" strike="noStrike" kern="1200" cap="none" spc="0" normalizeH="0" baseline="0" noProof="0" dirty="0">
                <a:ln>
                  <a:noFill/>
                </a:ln>
                <a:solidFill>
                  <a:srgbClr val="404040"/>
                </a:solidFill>
                <a:effectLst/>
                <a:uLnTx/>
                <a:uFillTx/>
                <a:latin typeface="Gotham Medium"/>
                <a:ea typeface="+mn-ea"/>
                <a:cs typeface="+mn-cs"/>
              </a:rPr>
              <a:t> </a:t>
            </a:r>
            <a:r>
              <a:rPr kumimoji="0" lang="en-US" sz="2400" b="0" i="1" u="none" strike="noStrike" kern="1200" cap="none" spc="0" normalizeH="0" baseline="0" noProof="0" dirty="0">
                <a:ln>
                  <a:noFill/>
                </a:ln>
                <a:solidFill>
                  <a:srgbClr val="675BA7"/>
                </a:solidFill>
                <a:effectLst/>
                <a:uLnTx/>
                <a:uFillTx/>
                <a:latin typeface="Gotham Medium"/>
                <a:ea typeface="+mn-ea"/>
                <a:cs typeface="+mn-cs"/>
              </a:rPr>
              <a:t>secret key</a:t>
            </a:r>
            <a:endParaRPr kumimoji="0" lang="en-CA" sz="2400" b="0" i="1" u="none" strike="noStrike" kern="1200" cap="none" spc="0" normalizeH="0" baseline="0" noProof="0" dirty="0">
              <a:ln>
                <a:noFill/>
              </a:ln>
              <a:solidFill>
                <a:srgbClr val="675BA7"/>
              </a:solidFill>
              <a:effectLst/>
              <a:uLnTx/>
              <a:uFillTx/>
              <a:latin typeface="Gotham Medium"/>
              <a:ea typeface="+mn-ea"/>
              <a:cs typeface="+mn-cs"/>
            </a:endParaRPr>
          </a:p>
        </p:txBody>
      </p:sp>
      <p:sp>
        <p:nvSpPr>
          <p:cNvPr id="12" name="Rectangle 11">
            <a:extLst>
              <a:ext uri="{FF2B5EF4-FFF2-40B4-BE49-F238E27FC236}">
                <a16:creationId xmlns:a16="http://schemas.microsoft.com/office/drawing/2014/main" id="{5B44165B-F1E9-4F1B-A5F4-83D8FAAD99B2}"/>
              </a:ext>
            </a:extLst>
          </p:cNvPr>
          <p:cNvSpPr/>
          <p:nvPr/>
        </p:nvSpPr>
        <p:spPr>
          <a:xfrm>
            <a:off x="538648" y="1795177"/>
            <a:ext cx="3232167" cy="400110"/>
          </a:xfrm>
          <a:prstGeom prst="rect">
            <a:avLst/>
          </a:prstGeom>
          <a:solidFill>
            <a:schemeClr val="accent2"/>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Can be forwarded to others</a:t>
            </a:r>
            <a:endParaRPr kumimoji="0" lang="en-US" sz="1600" b="0" i="0" u="none" strike="noStrike" kern="1200" cap="none" spc="0" normalizeH="0" baseline="0" noProof="0" dirty="0">
              <a:ln>
                <a:noFill/>
              </a:ln>
              <a:solidFill>
                <a:srgbClr val="FFFFFF"/>
              </a:solidFill>
              <a:effectLst/>
              <a:uLnTx/>
              <a:uFillTx/>
              <a:latin typeface="Segoe UI Semilight"/>
              <a:ea typeface="+mn-ea"/>
              <a:cs typeface="Segoe UI Semilight"/>
            </a:endParaRPr>
          </a:p>
        </p:txBody>
      </p:sp>
      <p:sp>
        <p:nvSpPr>
          <p:cNvPr id="13" name="Rectangle 12">
            <a:extLst>
              <a:ext uri="{FF2B5EF4-FFF2-40B4-BE49-F238E27FC236}">
                <a16:creationId xmlns:a16="http://schemas.microsoft.com/office/drawing/2014/main" id="{E41FD44B-96B6-4B16-9CC6-BBE2D7A96867}"/>
              </a:ext>
            </a:extLst>
          </p:cNvPr>
          <p:cNvSpPr/>
          <p:nvPr/>
        </p:nvSpPr>
        <p:spPr>
          <a:xfrm>
            <a:off x="4252578" y="1795177"/>
            <a:ext cx="3686843" cy="400110"/>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Access can be revoked any</a:t>
            </a:r>
            <a:r>
              <a:rPr kumimoji="0" lang="en-US" sz="2000" b="0" i="0" u="none" strike="noStrike" kern="1200" cap="none" spc="0" normalizeH="0" baseline="0" noProof="0" dirty="0">
                <a:ln>
                  <a:noFill/>
                </a:ln>
                <a:solidFill>
                  <a:srgbClr val="FFFFFF"/>
                </a:solidFill>
                <a:effectLst/>
                <a:uLnTx/>
                <a:uFillTx/>
                <a:latin typeface="Segoe UI Semilight"/>
                <a:ea typeface="+mn-ea"/>
                <a:cs typeface="Segoe UI Semilight"/>
              </a:rPr>
              <a:t> time</a:t>
            </a:r>
          </a:p>
        </p:txBody>
      </p:sp>
      <p:sp>
        <p:nvSpPr>
          <p:cNvPr id="14" name="Rectangle 13">
            <a:extLst>
              <a:ext uri="{FF2B5EF4-FFF2-40B4-BE49-F238E27FC236}">
                <a16:creationId xmlns:a16="http://schemas.microsoft.com/office/drawing/2014/main" id="{D33B5EE9-C819-4B31-85A6-975BE8BFBC89}"/>
              </a:ext>
            </a:extLst>
          </p:cNvPr>
          <p:cNvSpPr/>
          <p:nvPr/>
        </p:nvSpPr>
        <p:spPr>
          <a:xfrm>
            <a:off x="8184350" y="1795177"/>
            <a:ext cx="3890552" cy="400110"/>
          </a:xfrm>
          <a:prstGeom prst="rect">
            <a:avLst/>
          </a:prstGeom>
          <a:solidFill>
            <a:schemeClr val="accent6"/>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Users need the </a:t>
            </a:r>
            <a:r>
              <a:rPr kumimoji="0" lang="en-US" sz="2000" b="0" i="0" u="none" strike="noStrike" kern="1200" cap="none" spc="0" normalizeH="0" baseline="0" noProof="0" dirty="0">
                <a:ln>
                  <a:noFill/>
                </a:ln>
                <a:solidFill>
                  <a:srgbClr val="FFFFFF"/>
                </a:solidFill>
                <a:effectLst/>
                <a:uLnTx/>
                <a:uFillTx/>
                <a:latin typeface="Segoe UI Semilight"/>
                <a:ea typeface="+mn-ea"/>
                <a:cs typeface="Segoe UI Semilight"/>
              </a:rPr>
              <a:t>link to gain access</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16" name="Connector: Curved 15">
            <a:extLst>
              <a:ext uri="{FF2B5EF4-FFF2-40B4-BE49-F238E27FC236}">
                <a16:creationId xmlns:a16="http://schemas.microsoft.com/office/drawing/2014/main" id="{A93AAD06-A26E-46EC-BA85-D2AC5D22E64D}"/>
              </a:ext>
            </a:extLst>
          </p:cNvPr>
          <p:cNvCxnSpPr>
            <a:stCxn id="1040" idx="3"/>
            <a:endCxn id="1034" idx="1"/>
          </p:cNvCxnSpPr>
          <p:nvPr/>
        </p:nvCxnSpPr>
        <p:spPr>
          <a:xfrm flipH="1">
            <a:off x="712181" y="3347587"/>
            <a:ext cx="1112062" cy="1772027"/>
          </a:xfrm>
          <a:prstGeom prst="curvedConnector5">
            <a:avLst>
              <a:gd name="adj1" fmla="val -20556"/>
              <a:gd name="adj2" fmla="val 38663"/>
              <a:gd name="adj3" fmla="val 120556"/>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Connector: Curved 26">
            <a:extLst>
              <a:ext uri="{FF2B5EF4-FFF2-40B4-BE49-F238E27FC236}">
                <a16:creationId xmlns:a16="http://schemas.microsoft.com/office/drawing/2014/main" id="{94E66132-A33E-4D59-8620-50269DFA5E96}"/>
              </a:ext>
            </a:extLst>
          </p:cNvPr>
          <p:cNvCxnSpPr>
            <a:cxnSpLocks/>
            <a:stCxn id="1034" idx="2"/>
            <a:endCxn id="1032" idx="1"/>
          </p:cNvCxnSpPr>
          <p:nvPr/>
        </p:nvCxnSpPr>
        <p:spPr>
          <a:xfrm rot="5400000" flipH="1" flipV="1">
            <a:off x="4282439" y="2049791"/>
            <a:ext cx="781130" cy="6693540"/>
          </a:xfrm>
          <a:prstGeom prst="curvedConnector4">
            <a:avLst>
              <a:gd name="adj1" fmla="val -29265"/>
              <a:gd name="adj2" fmla="val 54587"/>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1" name="Connector: Curved 30">
            <a:extLst>
              <a:ext uri="{FF2B5EF4-FFF2-40B4-BE49-F238E27FC236}">
                <a16:creationId xmlns:a16="http://schemas.microsoft.com/office/drawing/2014/main" id="{57F59A24-ADC1-4543-80CC-C8D7DF42961A}"/>
              </a:ext>
            </a:extLst>
          </p:cNvPr>
          <p:cNvCxnSpPr>
            <a:cxnSpLocks/>
            <a:stCxn id="1032" idx="0"/>
            <a:endCxn id="1036" idx="0"/>
          </p:cNvCxnSpPr>
          <p:nvPr/>
        </p:nvCxnSpPr>
        <p:spPr>
          <a:xfrm rot="5400000" flipH="1" flipV="1">
            <a:off x="9109074" y="3205172"/>
            <a:ext cx="667512" cy="1599112"/>
          </a:xfrm>
          <a:prstGeom prst="curvedConnector3">
            <a:avLst>
              <a:gd name="adj1" fmla="val 119235"/>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E5656F7D-0E78-42CE-A690-9939A7440707}"/>
              </a:ext>
            </a:extLst>
          </p:cNvPr>
          <p:cNvPicPr>
            <a:picLocks noChangeAspect="1"/>
          </p:cNvPicPr>
          <p:nvPr/>
        </p:nvPicPr>
        <p:blipFill>
          <a:blip r:embed="rId11" cstate="print">
            <a:alphaModFix amt="60000"/>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1931487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up)">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21" grpId="0"/>
      <p:bldP spid="1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813D9F-CDC8-49E0-AF27-BC73893846BC}"/>
              </a:ext>
            </a:extLst>
          </p:cNvPr>
          <p:cNvSpPr>
            <a:spLocks noGrp="1"/>
          </p:cNvSpPr>
          <p:nvPr>
            <p:ph type="title"/>
          </p:nvPr>
        </p:nvSpPr>
        <p:spPr/>
        <p:txBody>
          <a:bodyPr/>
          <a:lstStyle/>
          <a:p>
            <a:r>
              <a:rPr lang="en-US" dirty="0"/>
              <a:t>People In My Organization</a:t>
            </a:r>
            <a:endParaRPr lang="en-CA" dirty="0"/>
          </a:p>
        </p:txBody>
      </p:sp>
      <p:pic>
        <p:nvPicPr>
          <p:cNvPr id="1026" name="Picture 2">
            <a:extLst>
              <a:ext uri="{FF2B5EF4-FFF2-40B4-BE49-F238E27FC236}">
                <a16:creationId xmlns:a16="http://schemas.microsoft.com/office/drawing/2014/main" id="{FFF4222E-3B3D-40C8-AF9D-9005196C1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9483" y="3604856"/>
            <a:ext cx="1238286" cy="13373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1C5F0F-6C74-43EB-9929-258E3D15BE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0815" y="4388310"/>
            <a:ext cx="1220183"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9499B21-DC78-44A0-BBC4-971F748B24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9927" y="3607180"/>
            <a:ext cx="1220183" cy="133502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A629917B-D565-4C81-AA18-6D32665C907C}"/>
              </a:ext>
            </a:extLst>
          </p:cNvPr>
          <p:cNvCxnSpPr>
            <a:cxnSpLocks/>
          </p:cNvCxnSpPr>
          <p:nvPr/>
        </p:nvCxnSpPr>
        <p:spPr>
          <a:xfrm>
            <a:off x="7240045" y="3110022"/>
            <a:ext cx="0" cy="311047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1032" name="Picture 8">
            <a:extLst>
              <a:ext uri="{FF2B5EF4-FFF2-40B4-BE49-F238E27FC236}">
                <a16:creationId xmlns:a16="http://schemas.microsoft.com/office/drawing/2014/main" id="{62AEEA1B-269F-45A0-BF7D-4CE5DC525D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19774" y="4274692"/>
            <a:ext cx="1247000"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8D4D1A3-B694-4859-8DB2-1F84A22DCB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2181" y="4388310"/>
            <a:ext cx="1228106"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ADD7FA8-EAE1-4465-B823-1006181C3BD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27921" y="3607180"/>
            <a:ext cx="1228929" cy="13350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C7601D-DF91-4675-ACAF-9669AC125AF6}"/>
              </a:ext>
            </a:extLst>
          </p:cNvPr>
          <p:cNvSpPr txBox="1"/>
          <p:nvPr/>
        </p:nvSpPr>
        <p:spPr>
          <a:xfrm>
            <a:off x="706518" y="5906458"/>
            <a:ext cx="60951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404040"/>
                </a:solidFill>
                <a:effectLst/>
                <a:uLnTx/>
                <a:uFillTx/>
                <a:latin typeface="Gotham Medium"/>
                <a:ea typeface="+mn-ea"/>
                <a:cs typeface="+mn-cs"/>
              </a:rPr>
              <a:t>Users inside my organization</a:t>
            </a:r>
            <a:endParaRPr kumimoji="0" lang="en-CA" sz="2000" b="0" i="1" u="none" strike="noStrike" kern="1200" cap="none" spc="0" normalizeH="0" baseline="0" noProof="0" dirty="0" err="1">
              <a:ln>
                <a:noFill/>
              </a:ln>
              <a:solidFill>
                <a:srgbClr val="404040"/>
              </a:solidFill>
              <a:effectLst/>
              <a:uLnTx/>
              <a:uFillTx/>
              <a:latin typeface="Gotham Medium"/>
              <a:ea typeface="+mn-ea"/>
              <a:cs typeface="+mn-cs"/>
            </a:endParaRPr>
          </a:p>
        </p:txBody>
      </p:sp>
      <p:sp>
        <p:nvSpPr>
          <p:cNvPr id="17" name="TextBox 16">
            <a:extLst>
              <a:ext uri="{FF2B5EF4-FFF2-40B4-BE49-F238E27FC236}">
                <a16:creationId xmlns:a16="http://schemas.microsoft.com/office/drawing/2014/main" id="{1F83305E-2394-4FB4-8EA0-39D0228AE620}"/>
              </a:ext>
            </a:extLst>
          </p:cNvPr>
          <p:cNvSpPr txBox="1"/>
          <p:nvPr/>
        </p:nvSpPr>
        <p:spPr>
          <a:xfrm>
            <a:off x="7549032" y="5906458"/>
            <a:ext cx="415777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404040"/>
                </a:solidFill>
                <a:effectLst/>
                <a:uLnTx/>
                <a:uFillTx/>
                <a:latin typeface="Gotham Medium"/>
                <a:ea typeface="+mn-ea"/>
                <a:cs typeface="+mn-cs"/>
              </a:rPr>
              <a:t>External Users</a:t>
            </a:r>
            <a:endParaRPr kumimoji="0" lang="en-CA" sz="2000" b="0" i="1" u="none" strike="noStrike" kern="1200" cap="none" spc="0" normalizeH="0" baseline="0" noProof="0" dirty="0" err="1">
              <a:ln>
                <a:noFill/>
              </a:ln>
              <a:solidFill>
                <a:srgbClr val="404040"/>
              </a:solidFill>
              <a:effectLst/>
              <a:uLnTx/>
              <a:uFillTx/>
              <a:latin typeface="Gotham Medium"/>
              <a:ea typeface="+mn-ea"/>
              <a:cs typeface="+mn-cs"/>
            </a:endParaRPr>
          </a:p>
        </p:txBody>
      </p:sp>
      <p:pic>
        <p:nvPicPr>
          <p:cNvPr id="1038" name="Picture 14">
            <a:extLst>
              <a:ext uri="{FF2B5EF4-FFF2-40B4-BE49-F238E27FC236}">
                <a16:creationId xmlns:a16="http://schemas.microsoft.com/office/drawing/2014/main" id="{571AC7A3-741A-474A-AF1F-5404D23D0FD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1898" y="2431259"/>
            <a:ext cx="986445" cy="11735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D36158C3-3FAB-468C-AB3D-286C853AE7C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2767" y="3018057"/>
            <a:ext cx="531476" cy="53147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6BD75995-9156-45B2-932B-B9798B20C9F4}"/>
              </a:ext>
            </a:extLst>
          </p:cNvPr>
          <p:cNvSpPr/>
          <p:nvPr/>
        </p:nvSpPr>
        <p:spPr>
          <a:xfrm>
            <a:off x="3169141" y="1126452"/>
            <a:ext cx="585371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404040"/>
                </a:solidFill>
                <a:effectLst/>
                <a:uLnTx/>
                <a:uFillTx/>
                <a:latin typeface="Gotham Medium"/>
                <a:ea typeface="+mn-ea"/>
                <a:cs typeface="+mn-cs"/>
              </a:rPr>
              <a:t>A </a:t>
            </a:r>
            <a:r>
              <a:rPr kumimoji="0" lang="en-US" sz="2400" b="0" i="1" u="none" strike="noStrike" kern="1200" cap="none" spc="0" normalizeH="0" baseline="0" noProof="0" dirty="0">
                <a:ln>
                  <a:noFill/>
                </a:ln>
                <a:solidFill>
                  <a:srgbClr val="2A9FBC"/>
                </a:solidFill>
                <a:effectLst/>
                <a:uLnTx/>
                <a:uFillTx/>
                <a:latin typeface="Gotham Medium"/>
                <a:ea typeface="+mn-ea"/>
                <a:cs typeface="+mn-cs"/>
              </a:rPr>
              <a:t>transferrable</a:t>
            </a:r>
            <a:r>
              <a:rPr kumimoji="0" lang="en-US" sz="2400" b="0" i="1" u="none" strike="noStrike" kern="1200" cap="none" spc="0" normalizeH="0" baseline="0" noProof="0" dirty="0">
                <a:ln>
                  <a:noFill/>
                </a:ln>
                <a:solidFill>
                  <a:srgbClr val="404040"/>
                </a:solidFill>
                <a:effectLst/>
                <a:uLnTx/>
                <a:uFillTx/>
                <a:latin typeface="Gotham Medium"/>
                <a:ea typeface="+mn-ea"/>
                <a:cs typeface="+mn-cs"/>
              </a:rPr>
              <a:t>, </a:t>
            </a:r>
            <a:r>
              <a:rPr kumimoji="0" lang="en-US" sz="2400" b="0" i="1" u="none" strike="noStrike" kern="1200" cap="none" spc="0" normalizeH="0" baseline="0" noProof="0" dirty="0">
                <a:ln>
                  <a:noFill/>
                </a:ln>
                <a:solidFill>
                  <a:srgbClr val="F05A28"/>
                </a:solidFill>
                <a:effectLst/>
                <a:uLnTx/>
                <a:uFillTx/>
                <a:latin typeface="Gotham Medium"/>
                <a:ea typeface="+mn-ea"/>
                <a:cs typeface="+mn-cs"/>
              </a:rPr>
              <a:t>revocable</a:t>
            </a:r>
            <a:r>
              <a:rPr kumimoji="0" lang="en-US" sz="2400" b="0" i="1" u="none" strike="noStrike" kern="1200" cap="none" spc="0" normalizeH="0" baseline="0" noProof="0" dirty="0">
                <a:ln>
                  <a:noFill/>
                </a:ln>
                <a:solidFill>
                  <a:srgbClr val="404040"/>
                </a:solidFill>
                <a:effectLst/>
                <a:uLnTx/>
                <a:uFillTx/>
                <a:latin typeface="Gotham Medium"/>
                <a:ea typeface="+mn-ea"/>
                <a:cs typeface="+mn-cs"/>
              </a:rPr>
              <a:t> </a:t>
            </a:r>
            <a:r>
              <a:rPr kumimoji="0" lang="en-US" sz="2400" b="0" i="1" u="none" strike="noStrike" kern="1200" cap="none" spc="0" normalizeH="0" baseline="0" noProof="0" dirty="0">
                <a:ln>
                  <a:noFill/>
                </a:ln>
                <a:solidFill>
                  <a:srgbClr val="675BA7"/>
                </a:solidFill>
                <a:effectLst/>
                <a:uLnTx/>
                <a:uFillTx/>
                <a:latin typeface="Gotham Medium"/>
                <a:ea typeface="+mn-ea"/>
                <a:cs typeface="+mn-cs"/>
              </a:rPr>
              <a:t>secret key</a:t>
            </a:r>
            <a:endParaRPr kumimoji="0" lang="en-CA" sz="2400" b="0" i="1" u="none" strike="noStrike" kern="1200" cap="none" spc="0" normalizeH="0" baseline="0" noProof="0" dirty="0">
              <a:ln>
                <a:noFill/>
              </a:ln>
              <a:solidFill>
                <a:srgbClr val="675BA7"/>
              </a:solidFill>
              <a:effectLst/>
              <a:uLnTx/>
              <a:uFillTx/>
              <a:latin typeface="Gotham Medium"/>
              <a:ea typeface="+mn-ea"/>
              <a:cs typeface="+mn-cs"/>
            </a:endParaRPr>
          </a:p>
        </p:txBody>
      </p:sp>
      <p:sp>
        <p:nvSpPr>
          <p:cNvPr id="12" name="Rectangle 11">
            <a:extLst>
              <a:ext uri="{FF2B5EF4-FFF2-40B4-BE49-F238E27FC236}">
                <a16:creationId xmlns:a16="http://schemas.microsoft.com/office/drawing/2014/main" id="{5B44165B-F1E9-4F1B-A5F4-83D8FAAD99B2}"/>
              </a:ext>
            </a:extLst>
          </p:cNvPr>
          <p:cNvSpPr/>
          <p:nvPr/>
        </p:nvSpPr>
        <p:spPr>
          <a:xfrm>
            <a:off x="538648" y="1795177"/>
            <a:ext cx="3232167" cy="400110"/>
          </a:xfrm>
          <a:prstGeom prst="rect">
            <a:avLst/>
          </a:prstGeom>
          <a:solidFill>
            <a:schemeClr val="accent2"/>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Can be forwarded to others</a:t>
            </a:r>
            <a:endParaRPr kumimoji="0" lang="en-US" sz="1600" b="0" i="0" u="none" strike="noStrike" kern="1200" cap="none" spc="0" normalizeH="0" baseline="0" noProof="0" dirty="0">
              <a:ln>
                <a:noFill/>
              </a:ln>
              <a:solidFill>
                <a:srgbClr val="FFFFFF"/>
              </a:solidFill>
              <a:effectLst/>
              <a:uLnTx/>
              <a:uFillTx/>
              <a:latin typeface="Segoe UI Semilight"/>
              <a:ea typeface="+mn-ea"/>
              <a:cs typeface="Segoe UI Semilight"/>
            </a:endParaRPr>
          </a:p>
        </p:txBody>
      </p:sp>
      <p:sp>
        <p:nvSpPr>
          <p:cNvPr id="13" name="Rectangle 12">
            <a:extLst>
              <a:ext uri="{FF2B5EF4-FFF2-40B4-BE49-F238E27FC236}">
                <a16:creationId xmlns:a16="http://schemas.microsoft.com/office/drawing/2014/main" id="{E41FD44B-96B6-4B16-9CC6-BBE2D7A96867}"/>
              </a:ext>
            </a:extLst>
          </p:cNvPr>
          <p:cNvSpPr/>
          <p:nvPr/>
        </p:nvSpPr>
        <p:spPr>
          <a:xfrm>
            <a:off x="4252578" y="1795177"/>
            <a:ext cx="3686843" cy="400110"/>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Access can be revoked any</a:t>
            </a:r>
            <a:r>
              <a:rPr kumimoji="0" lang="en-US" sz="2000" b="0" i="0" u="none" strike="noStrike" kern="1200" cap="none" spc="0" normalizeH="0" baseline="0" noProof="0" dirty="0">
                <a:ln>
                  <a:noFill/>
                </a:ln>
                <a:solidFill>
                  <a:srgbClr val="FFFFFF"/>
                </a:solidFill>
                <a:effectLst/>
                <a:uLnTx/>
                <a:uFillTx/>
                <a:latin typeface="Segoe UI Semilight"/>
                <a:ea typeface="+mn-ea"/>
                <a:cs typeface="Segoe UI Semilight"/>
              </a:rPr>
              <a:t> time</a:t>
            </a:r>
          </a:p>
        </p:txBody>
      </p:sp>
      <p:sp>
        <p:nvSpPr>
          <p:cNvPr id="14" name="Rectangle 13">
            <a:extLst>
              <a:ext uri="{FF2B5EF4-FFF2-40B4-BE49-F238E27FC236}">
                <a16:creationId xmlns:a16="http://schemas.microsoft.com/office/drawing/2014/main" id="{D33B5EE9-C819-4B31-85A6-975BE8BFBC89}"/>
              </a:ext>
            </a:extLst>
          </p:cNvPr>
          <p:cNvSpPr/>
          <p:nvPr/>
        </p:nvSpPr>
        <p:spPr>
          <a:xfrm>
            <a:off x="8184350" y="1795177"/>
            <a:ext cx="3890552" cy="400110"/>
          </a:xfrm>
          <a:prstGeom prst="rect">
            <a:avLst/>
          </a:prstGeom>
          <a:solidFill>
            <a:schemeClr val="accent6"/>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Users need the </a:t>
            </a:r>
            <a:r>
              <a:rPr kumimoji="0" lang="en-US" sz="2000" b="0" i="0" u="none" strike="noStrike" kern="1200" cap="none" spc="0" normalizeH="0" baseline="0" noProof="0" dirty="0">
                <a:ln>
                  <a:noFill/>
                </a:ln>
                <a:solidFill>
                  <a:srgbClr val="FFFFFF"/>
                </a:solidFill>
                <a:effectLst/>
                <a:uLnTx/>
                <a:uFillTx/>
                <a:latin typeface="Segoe UI Semilight"/>
                <a:ea typeface="+mn-ea"/>
                <a:cs typeface="Segoe UI Semilight"/>
              </a:rPr>
              <a:t>link to gain access</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16" name="Connector: Curved 15">
            <a:extLst>
              <a:ext uri="{FF2B5EF4-FFF2-40B4-BE49-F238E27FC236}">
                <a16:creationId xmlns:a16="http://schemas.microsoft.com/office/drawing/2014/main" id="{A93AAD06-A26E-46EC-BA85-D2AC5D22E64D}"/>
              </a:ext>
            </a:extLst>
          </p:cNvPr>
          <p:cNvCxnSpPr>
            <a:stCxn id="1040" idx="3"/>
            <a:endCxn id="1034" idx="1"/>
          </p:cNvCxnSpPr>
          <p:nvPr/>
        </p:nvCxnSpPr>
        <p:spPr>
          <a:xfrm flipH="1">
            <a:off x="712181" y="3283795"/>
            <a:ext cx="1112062" cy="1772027"/>
          </a:xfrm>
          <a:prstGeom prst="curvedConnector5">
            <a:avLst>
              <a:gd name="adj1" fmla="val -20556"/>
              <a:gd name="adj2" fmla="val 38663"/>
              <a:gd name="adj3" fmla="val 120556"/>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Connector: Curved 26">
            <a:extLst>
              <a:ext uri="{FF2B5EF4-FFF2-40B4-BE49-F238E27FC236}">
                <a16:creationId xmlns:a16="http://schemas.microsoft.com/office/drawing/2014/main" id="{94E66132-A33E-4D59-8620-50269DFA5E96}"/>
              </a:ext>
            </a:extLst>
          </p:cNvPr>
          <p:cNvCxnSpPr>
            <a:cxnSpLocks/>
            <a:stCxn id="1034" idx="2"/>
            <a:endCxn id="1028" idx="1"/>
          </p:cNvCxnSpPr>
          <p:nvPr/>
        </p:nvCxnSpPr>
        <p:spPr>
          <a:xfrm rot="5400000" flipH="1" flipV="1">
            <a:off x="2214768" y="4167287"/>
            <a:ext cx="667512" cy="2444581"/>
          </a:xfrm>
          <a:prstGeom prst="curvedConnector4">
            <a:avLst>
              <a:gd name="adj1" fmla="val -34247"/>
              <a:gd name="adj2" fmla="val 62559"/>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1" name="Connector: Curved 30">
            <a:extLst>
              <a:ext uri="{FF2B5EF4-FFF2-40B4-BE49-F238E27FC236}">
                <a16:creationId xmlns:a16="http://schemas.microsoft.com/office/drawing/2014/main" id="{57F59A24-ADC1-4543-80CC-C8D7DF42961A}"/>
              </a:ext>
            </a:extLst>
          </p:cNvPr>
          <p:cNvCxnSpPr>
            <a:cxnSpLocks/>
            <a:stCxn id="1028" idx="3"/>
            <a:endCxn id="1032" idx="2"/>
          </p:cNvCxnSpPr>
          <p:nvPr/>
        </p:nvCxnSpPr>
        <p:spPr>
          <a:xfrm>
            <a:off x="4990998" y="5055822"/>
            <a:ext cx="3652276" cy="553894"/>
          </a:xfrm>
          <a:prstGeom prst="curvedConnector4">
            <a:avLst>
              <a:gd name="adj1" fmla="val 41464"/>
              <a:gd name="adj2" fmla="val 141271"/>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654BD61E-42EE-4929-9D61-8ED61845DBA6}"/>
              </a:ext>
            </a:extLst>
          </p:cNvPr>
          <p:cNvSpPr/>
          <p:nvPr/>
        </p:nvSpPr>
        <p:spPr>
          <a:xfrm>
            <a:off x="3348292" y="2347694"/>
            <a:ext cx="5674567" cy="461665"/>
          </a:xfrm>
          <a:prstGeom prst="rect">
            <a:avLst/>
          </a:prstGeom>
          <a:solidFill>
            <a:schemeClr val="accent5"/>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Gotham Medium"/>
                <a:ea typeface="+mn-ea"/>
                <a:cs typeface="+mn-cs"/>
              </a:rPr>
              <a:t>Only grants access to internal users</a:t>
            </a:r>
            <a:endParaRPr kumimoji="0" lang="en-CA" sz="2400" b="0" i="0" u="none" strike="noStrike" kern="1200" cap="none" spc="0" normalizeH="0" baseline="0" noProof="0" dirty="0">
              <a:ln>
                <a:noFill/>
              </a:ln>
              <a:solidFill>
                <a:srgbClr val="404040"/>
              </a:solidFill>
              <a:effectLst/>
              <a:uLnTx/>
              <a:uFillTx/>
              <a:latin typeface="Gotham Medium"/>
              <a:ea typeface="+mn-ea"/>
              <a:cs typeface="+mn-cs"/>
            </a:endParaRPr>
          </a:p>
        </p:txBody>
      </p:sp>
      <p:pic>
        <p:nvPicPr>
          <p:cNvPr id="2052" name="Picture 4">
            <a:extLst>
              <a:ext uri="{FF2B5EF4-FFF2-40B4-BE49-F238E27FC236}">
                <a16:creationId xmlns:a16="http://schemas.microsoft.com/office/drawing/2014/main" id="{562BCEFE-B034-46CD-AF56-0F9F7B0A90C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09452" y="5151007"/>
            <a:ext cx="1183103" cy="11831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83F68F39-7368-46AA-8305-E8A24CB13B26}"/>
              </a:ext>
            </a:extLst>
          </p:cNvPr>
          <p:cNvPicPr>
            <a:picLocks noChangeAspect="1"/>
          </p:cNvPicPr>
          <p:nvPr/>
        </p:nvPicPr>
        <p:blipFill>
          <a:blip r:embed="rId12" cstate="print">
            <a:alphaModFix amt="60000"/>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1840933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left)">
                                      <p:cBhvr>
                                        <p:cTn id="56" dur="5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left)">
                                      <p:cBhvr>
                                        <p:cTn id="61" dur="500"/>
                                        <p:tgtEl>
                                          <p:spTgt spid="31"/>
                                        </p:tgtEl>
                                      </p:cBhvr>
                                    </p:animEffec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21" grpId="0"/>
      <p:bldP spid="12" grpId="0" animBg="1"/>
      <p:bldP spid="13" grpId="0" animBg="1"/>
      <p:bldP spid="14" grpId="0" animBg="1"/>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813D9F-CDC8-49E0-AF27-BC73893846BC}"/>
              </a:ext>
            </a:extLst>
          </p:cNvPr>
          <p:cNvSpPr>
            <a:spLocks noGrp="1"/>
          </p:cNvSpPr>
          <p:nvPr>
            <p:ph type="title"/>
          </p:nvPr>
        </p:nvSpPr>
        <p:spPr/>
        <p:txBody>
          <a:bodyPr/>
          <a:lstStyle/>
          <a:p>
            <a:r>
              <a:rPr lang="en-US" dirty="0"/>
              <a:t>Specific People</a:t>
            </a:r>
            <a:endParaRPr lang="en-CA" dirty="0"/>
          </a:p>
        </p:txBody>
      </p:sp>
      <p:pic>
        <p:nvPicPr>
          <p:cNvPr id="1026" name="Picture 2">
            <a:extLst>
              <a:ext uri="{FF2B5EF4-FFF2-40B4-BE49-F238E27FC236}">
                <a16:creationId xmlns:a16="http://schemas.microsoft.com/office/drawing/2014/main" id="{FFF4222E-3B3D-40C8-AF9D-9005196C1E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9483" y="3679281"/>
            <a:ext cx="1238286" cy="13373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1C5F0F-6C74-43EB-9929-258E3D15BE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0815" y="4462735"/>
            <a:ext cx="1220183"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9499B21-DC78-44A0-BBC4-971F748B24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9927" y="3681605"/>
            <a:ext cx="1220183" cy="133502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A629917B-D565-4C81-AA18-6D32665C907C}"/>
              </a:ext>
            </a:extLst>
          </p:cNvPr>
          <p:cNvCxnSpPr>
            <a:cxnSpLocks/>
          </p:cNvCxnSpPr>
          <p:nvPr/>
        </p:nvCxnSpPr>
        <p:spPr>
          <a:xfrm>
            <a:off x="7240045" y="3184447"/>
            <a:ext cx="0" cy="3110470"/>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1032" name="Picture 8">
            <a:extLst>
              <a:ext uri="{FF2B5EF4-FFF2-40B4-BE49-F238E27FC236}">
                <a16:creationId xmlns:a16="http://schemas.microsoft.com/office/drawing/2014/main" id="{62AEEA1B-269F-45A0-BF7D-4CE5DC525DA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19774" y="4349117"/>
            <a:ext cx="1247000"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8D4D1A3-B694-4859-8DB2-1F84A22DCB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2181" y="4462735"/>
            <a:ext cx="1228106" cy="13350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ADD7FA8-EAE1-4465-B823-1006181C3BD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27921" y="3681605"/>
            <a:ext cx="1228929" cy="13350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9C7601D-DF91-4675-ACAF-9669AC125AF6}"/>
              </a:ext>
            </a:extLst>
          </p:cNvPr>
          <p:cNvSpPr txBox="1"/>
          <p:nvPr/>
        </p:nvSpPr>
        <p:spPr>
          <a:xfrm>
            <a:off x="706518" y="5980883"/>
            <a:ext cx="609511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404040"/>
                </a:solidFill>
                <a:effectLst/>
                <a:uLnTx/>
                <a:uFillTx/>
                <a:latin typeface="Gotham Medium"/>
                <a:ea typeface="+mn-ea"/>
                <a:cs typeface="+mn-cs"/>
              </a:rPr>
              <a:t>Users inside my organization</a:t>
            </a:r>
            <a:endParaRPr kumimoji="0" lang="en-CA" sz="2000" b="0" i="1" u="none" strike="noStrike" kern="1200" cap="none" spc="0" normalizeH="0" baseline="0" noProof="0" dirty="0" err="1">
              <a:ln>
                <a:noFill/>
              </a:ln>
              <a:solidFill>
                <a:srgbClr val="404040"/>
              </a:solidFill>
              <a:effectLst/>
              <a:uLnTx/>
              <a:uFillTx/>
              <a:latin typeface="Gotham Medium"/>
              <a:ea typeface="+mn-ea"/>
              <a:cs typeface="+mn-cs"/>
            </a:endParaRPr>
          </a:p>
        </p:txBody>
      </p:sp>
      <p:sp>
        <p:nvSpPr>
          <p:cNvPr id="17" name="TextBox 16">
            <a:extLst>
              <a:ext uri="{FF2B5EF4-FFF2-40B4-BE49-F238E27FC236}">
                <a16:creationId xmlns:a16="http://schemas.microsoft.com/office/drawing/2014/main" id="{1F83305E-2394-4FB4-8EA0-39D0228AE620}"/>
              </a:ext>
            </a:extLst>
          </p:cNvPr>
          <p:cNvSpPr txBox="1"/>
          <p:nvPr/>
        </p:nvSpPr>
        <p:spPr>
          <a:xfrm>
            <a:off x="7549032" y="5980883"/>
            <a:ext cx="415777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404040"/>
                </a:solidFill>
                <a:effectLst/>
                <a:uLnTx/>
                <a:uFillTx/>
                <a:latin typeface="Gotham Medium"/>
                <a:ea typeface="+mn-ea"/>
                <a:cs typeface="+mn-cs"/>
              </a:rPr>
              <a:t>External users</a:t>
            </a:r>
            <a:endParaRPr kumimoji="0" lang="en-CA" sz="2000" b="0" i="1" u="none" strike="noStrike" kern="1200" cap="none" spc="0" normalizeH="0" baseline="0" noProof="0" dirty="0" err="1">
              <a:ln>
                <a:noFill/>
              </a:ln>
              <a:solidFill>
                <a:srgbClr val="404040"/>
              </a:solidFill>
              <a:effectLst/>
              <a:uLnTx/>
              <a:uFillTx/>
              <a:latin typeface="Gotham Medium"/>
              <a:ea typeface="+mn-ea"/>
              <a:cs typeface="+mn-cs"/>
            </a:endParaRPr>
          </a:p>
        </p:txBody>
      </p:sp>
      <p:pic>
        <p:nvPicPr>
          <p:cNvPr id="1038" name="Picture 14">
            <a:extLst>
              <a:ext uri="{FF2B5EF4-FFF2-40B4-BE49-F238E27FC236}">
                <a16:creationId xmlns:a16="http://schemas.microsoft.com/office/drawing/2014/main" id="{571AC7A3-741A-474A-AF1F-5404D23D0FD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1898" y="2505684"/>
            <a:ext cx="986445" cy="11735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D36158C3-3FAB-468C-AB3D-286C853AE7C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92767" y="3092482"/>
            <a:ext cx="531476" cy="53147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6BD75995-9156-45B2-932B-B9798B20C9F4}"/>
              </a:ext>
            </a:extLst>
          </p:cNvPr>
          <p:cNvSpPr/>
          <p:nvPr/>
        </p:nvSpPr>
        <p:spPr>
          <a:xfrm>
            <a:off x="3169141" y="1126452"/>
            <a:ext cx="654159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404040"/>
                </a:solidFill>
                <a:effectLst/>
                <a:uLnTx/>
                <a:uFillTx/>
                <a:latin typeface="Gotham Medium"/>
                <a:ea typeface="+mn-ea"/>
                <a:cs typeface="+mn-cs"/>
              </a:rPr>
              <a:t>A </a:t>
            </a:r>
            <a:r>
              <a:rPr kumimoji="0" lang="en-US" sz="2400" b="0" i="1" u="none" strike="noStrike" kern="1200" cap="none" spc="0" normalizeH="0" baseline="0" noProof="0" dirty="0">
                <a:ln>
                  <a:noFill/>
                </a:ln>
                <a:solidFill>
                  <a:srgbClr val="2A9FBC"/>
                </a:solidFill>
                <a:effectLst/>
                <a:uLnTx/>
                <a:uFillTx/>
                <a:latin typeface="Gotham Medium"/>
                <a:ea typeface="+mn-ea"/>
                <a:cs typeface="+mn-cs"/>
              </a:rPr>
              <a:t>non-transferrable</a:t>
            </a:r>
            <a:r>
              <a:rPr kumimoji="0" lang="en-US" sz="2400" b="0" i="1" u="none" strike="noStrike" kern="1200" cap="none" spc="0" normalizeH="0" baseline="0" noProof="0" dirty="0">
                <a:ln>
                  <a:noFill/>
                </a:ln>
                <a:solidFill>
                  <a:srgbClr val="404040"/>
                </a:solidFill>
                <a:effectLst/>
                <a:uLnTx/>
                <a:uFillTx/>
                <a:latin typeface="Gotham Medium"/>
                <a:ea typeface="+mn-ea"/>
                <a:cs typeface="+mn-cs"/>
              </a:rPr>
              <a:t>, </a:t>
            </a:r>
            <a:r>
              <a:rPr kumimoji="0" lang="en-US" sz="2400" b="0" i="1" u="none" strike="noStrike" kern="1200" cap="none" spc="0" normalizeH="0" baseline="0" noProof="0" dirty="0">
                <a:ln>
                  <a:noFill/>
                </a:ln>
                <a:solidFill>
                  <a:srgbClr val="F05A28"/>
                </a:solidFill>
                <a:effectLst/>
                <a:uLnTx/>
                <a:uFillTx/>
                <a:latin typeface="Gotham Medium"/>
                <a:ea typeface="+mn-ea"/>
                <a:cs typeface="+mn-cs"/>
              </a:rPr>
              <a:t>revocable</a:t>
            </a:r>
            <a:r>
              <a:rPr kumimoji="0" lang="en-US" sz="2400" b="0" i="1" u="none" strike="noStrike" kern="1200" cap="none" spc="0" normalizeH="0" baseline="0" noProof="0" dirty="0">
                <a:ln>
                  <a:noFill/>
                </a:ln>
                <a:solidFill>
                  <a:srgbClr val="404040"/>
                </a:solidFill>
                <a:effectLst/>
                <a:uLnTx/>
                <a:uFillTx/>
                <a:latin typeface="Gotham Medium"/>
                <a:ea typeface="+mn-ea"/>
                <a:cs typeface="+mn-cs"/>
              </a:rPr>
              <a:t> </a:t>
            </a:r>
            <a:r>
              <a:rPr kumimoji="0" lang="en-US" sz="2400" b="0" i="1" u="none" strike="noStrike" kern="1200" cap="none" spc="0" normalizeH="0" baseline="0" noProof="0" dirty="0">
                <a:ln>
                  <a:noFill/>
                </a:ln>
                <a:solidFill>
                  <a:srgbClr val="675BA7"/>
                </a:solidFill>
                <a:effectLst/>
                <a:uLnTx/>
                <a:uFillTx/>
                <a:latin typeface="Gotham Medium"/>
                <a:ea typeface="+mn-ea"/>
                <a:cs typeface="+mn-cs"/>
              </a:rPr>
              <a:t>secret key</a:t>
            </a:r>
            <a:endParaRPr kumimoji="0" lang="en-CA" sz="2400" b="0" i="1" u="none" strike="noStrike" kern="1200" cap="none" spc="0" normalizeH="0" baseline="0" noProof="0" dirty="0">
              <a:ln>
                <a:noFill/>
              </a:ln>
              <a:solidFill>
                <a:srgbClr val="675BA7"/>
              </a:solidFill>
              <a:effectLst/>
              <a:uLnTx/>
              <a:uFillTx/>
              <a:latin typeface="Gotham Medium"/>
              <a:ea typeface="+mn-ea"/>
              <a:cs typeface="+mn-cs"/>
            </a:endParaRPr>
          </a:p>
        </p:txBody>
      </p:sp>
      <p:sp>
        <p:nvSpPr>
          <p:cNvPr id="12" name="Rectangle 11">
            <a:extLst>
              <a:ext uri="{FF2B5EF4-FFF2-40B4-BE49-F238E27FC236}">
                <a16:creationId xmlns:a16="http://schemas.microsoft.com/office/drawing/2014/main" id="{5B44165B-F1E9-4F1B-A5F4-83D8FAAD99B2}"/>
              </a:ext>
            </a:extLst>
          </p:cNvPr>
          <p:cNvSpPr/>
          <p:nvPr/>
        </p:nvSpPr>
        <p:spPr>
          <a:xfrm>
            <a:off x="80434" y="1770166"/>
            <a:ext cx="3903120" cy="400110"/>
          </a:xfrm>
          <a:prstGeom prst="rect">
            <a:avLst/>
          </a:prstGeom>
          <a:solidFill>
            <a:schemeClr val="accent2"/>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Won't work if forwarded to others</a:t>
            </a:r>
          </a:p>
        </p:txBody>
      </p:sp>
      <p:sp>
        <p:nvSpPr>
          <p:cNvPr id="13" name="Rectangle 12">
            <a:extLst>
              <a:ext uri="{FF2B5EF4-FFF2-40B4-BE49-F238E27FC236}">
                <a16:creationId xmlns:a16="http://schemas.microsoft.com/office/drawing/2014/main" id="{E41FD44B-96B6-4B16-9CC6-BBE2D7A96867}"/>
              </a:ext>
            </a:extLst>
          </p:cNvPr>
          <p:cNvSpPr/>
          <p:nvPr/>
        </p:nvSpPr>
        <p:spPr>
          <a:xfrm>
            <a:off x="4252578" y="1795177"/>
            <a:ext cx="3686843" cy="400110"/>
          </a:xfrm>
          <a:prstGeom prst="rect">
            <a:avLst/>
          </a:prstGeom>
          <a:solidFill>
            <a:schemeClr val="accent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Access can be revoked any</a:t>
            </a:r>
            <a:r>
              <a:rPr kumimoji="0" lang="en-US" sz="2000" b="0" i="0" u="none" strike="noStrike" kern="1200" cap="none" spc="0" normalizeH="0" baseline="0" noProof="0" dirty="0">
                <a:ln>
                  <a:noFill/>
                </a:ln>
                <a:solidFill>
                  <a:srgbClr val="FFFFFF"/>
                </a:solidFill>
                <a:effectLst/>
                <a:uLnTx/>
                <a:uFillTx/>
                <a:latin typeface="Segoe UI Semilight"/>
                <a:ea typeface="+mn-ea"/>
                <a:cs typeface="Segoe UI Semilight"/>
              </a:rPr>
              <a:t> time</a:t>
            </a:r>
          </a:p>
        </p:txBody>
      </p:sp>
      <p:sp>
        <p:nvSpPr>
          <p:cNvPr id="14" name="Rectangle 13">
            <a:extLst>
              <a:ext uri="{FF2B5EF4-FFF2-40B4-BE49-F238E27FC236}">
                <a16:creationId xmlns:a16="http://schemas.microsoft.com/office/drawing/2014/main" id="{D33B5EE9-C819-4B31-85A6-975BE8BFBC89}"/>
              </a:ext>
            </a:extLst>
          </p:cNvPr>
          <p:cNvSpPr/>
          <p:nvPr/>
        </p:nvSpPr>
        <p:spPr>
          <a:xfrm>
            <a:off x="8184350" y="1795177"/>
            <a:ext cx="3890552" cy="400110"/>
          </a:xfrm>
          <a:prstGeom prst="rect">
            <a:avLst/>
          </a:prstGeom>
          <a:solidFill>
            <a:schemeClr val="accent6"/>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Users need the </a:t>
            </a:r>
            <a:r>
              <a:rPr kumimoji="0" lang="en-US" sz="2000" b="0" i="0" u="none" strike="noStrike" kern="1200" cap="none" spc="0" normalizeH="0" baseline="0" noProof="0" dirty="0">
                <a:ln>
                  <a:noFill/>
                </a:ln>
                <a:solidFill>
                  <a:srgbClr val="FFFFFF"/>
                </a:solidFill>
                <a:effectLst/>
                <a:uLnTx/>
                <a:uFillTx/>
                <a:latin typeface="Segoe UI Semilight"/>
                <a:ea typeface="+mn-ea"/>
                <a:cs typeface="Segoe UI Semilight"/>
              </a:rPr>
              <a:t>link to gain access</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16" name="Connector: Curved 15">
            <a:extLst>
              <a:ext uri="{FF2B5EF4-FFF2-40B4-BE49-F238E27FC236}">
                <a16:creationId xmlns:a16="http://schemas.microsoft.com/office/drawing/2014/main" id="{A93AAD06-A26E-46EC-BA85-D2AC5D22E64D}"/>
              </a:ext>
            </a:extLst>
          </p:cNvPr>
          <p:cNvCxnSpPr>
            <a:cxnSpLocks/>
            <a:stCxn id="1040" idx="3"/>
            <a:endCxn id="1026" idx="1"/>
          </p:cNvCxnSpPr>
          <p:nvPr/>
        </p:nvCxnSpPr>
        <p:spPr>
          <a:xfrm>
            <a:off x="1824243" y="3358220"/>
            <a:ext cx="525240" cy="989735"/>
          </a:xfrm>
          <a:prstGeom prst="curvedConnector3">
            <a:avLst>
              <a:gd name="adj1" fmla="val 50000"/>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Connector: Curved 26">
            <a:extLst>
              <a:ext uri="{FF2B5EF4-FFF2-40B4-BE49-F238E27FC236}">
                <a16:creationId xmlns:a16="http://schemas.microsoft.com/office/drawing/2014/main" id="{94E66132-A33E-4D59-8620-50269DFA5E96}"/>
              </a:ext>
            </a:extLst>
          </p:cNvPr>
          <p:cNvCxnSpPr>
            <a:cxnSpLocks/>
            <a:stCxn id="1026" idx="3"/>
            <a:endCxn id="1030" idx="1"/>
          </p:cNvCxnSpPr>
          <p:nvPr/>
        </p:nvCxnSpPr>
        <p:spPr>
          <a:xfrm>
            <a:off x="3587769" y="4347955"/>
            <a:ext cx="1782158" cy="1162"/>
          </a:xfrm>
          <a:prstGeom prst="curvedConnector3">
            <a:avLst>
              <a:gd name="adj1" fmla="val 50000"/>
            </a:avLst>
          </a:prstGeom>
          <a:ln>
            <a:solidFill>
              <a:schemeClr val="accent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654BD61E-42EE-4929-9D61-8ED61845DBA6}"/>
              </a:ext>
            </a:extLst>
          </p:cNvPr>
          <p:cNvSpPr/>
          <p:nvPr/>
        </p:nvSpPr>
        <p:spPr>
          <a:xfrm>
            <a:off x="2908204" y="2347763"/>
            <a:ext cx="7063472" cy="461665"/>
          </a:xfrm>
          <a:prstGeom prst="rect">
            <a:avLst/>
          </a:prstGeom>
          <a:solidFill>
            <a:schemeClr val="accent5"/>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Gotham Medium"/>
                <a:ea typeface="+mn-ea"/>
                <a:cs typeface="+mn-cs"/>
              </a:rPr>
              <a:t>Only grants access to the specified recipient</a:t>
            </a:r>
            <a:endParaRPr kumimoji="0" lang="en-CA" sz="2400" b="0" i="0" u="none" strike="noStrike" kern="1200" cap="none" spc="0" normalizeH="0" baseline="0" noProof="0" dirty="0">
              <a:ln>
                <a:noFill/>
              </a:ln>
              <a:solidFill>
                <a:srgbClr val="404040"/>
              </a:solidFill>
              <a:effectLst/>
              <a:uLnTx/>
              <a:uFillTx/>
              <a:latin typeface="Gotham Medium"/>
              <a:ea typeface="+mn-ea"/>
              <a:cs typeface="+mn-cs"/>
            </a:endParaRPr>
          </a:p>
        </p:txBody>
      </p:sp>
      <p:pic>
        <p:nvPicPr>
          <p:cNvPr id="2052" name="Picture 4">
            <a:extLst>
              <a:ext uri="{FF2B5EF4-FFF2-40B4-BE49-F238E27FC236}">
                <a16:creationId xmlns:a16="http://schemas.microsoft.com/office/drawing/2014/main" id="{562BCEFE-B034-46CD-AF56-0F9F7B0A90C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35168" y="3932399"/>
            <a:ext cx="807283" cy="80728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349605AF-ECB3-4ED9-B919-73194306B8C0}"/>
              </a:ext>
            </a:extLst>
          </p:cNvPr>
          <p:cNvPicPr>
            <a:picLocks noChangeAspect="1"/>
          </p:cNvPicPr>
          <p:nvPr/>
        </p:nvPicPr>
        <p:blipFill>
          <a:blip r:embed="rId12" cstate="print">
            <a:alphaModFix amt="60000"/>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1995505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left)">
                                      <p:cBhvr>
                                        <p:cTn id="56" dur="500"/>
                                        <p:tgtEl>
                                          <p:spTgt spid="27"/>
                                        </p:tgtEl>
                                      </p:cBhvr>
                                    </p:animEffect>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21" grpId="0"/>
      <p:bldP spid="12" grpId="0" animBg="1"/>
      <p:bldP spid="13" grpId="0" animBg="1"/>
      <p:bldP spid="14"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F15FAB-0AA8-4AB7-8DDC-94032FFCCA57}"/>
              </a:ext>
            </a:extLst>
          </p:cNvPr>
          <p:cNvSpPr>
            <a:spLocks noGrp="1"/>
          </p:cNvSpPr>
          <p:nvPr>
            <p:ph type="title"/>
          </p:nvPr>
        </p:nvSpPr>
        <p:spPr/>
        <p:txBody>
          <a:bodyPr/>
          <a:lstStyle/>
          <a:p>
            <a:r>
              <a:rPr lang="en-US" dirty="0"/>
              <a:t>External User Licensing</a:t>
            </a:r>
          </a:p>
        </p:txBody>
      </p:sp>
      <p:sp>
        <p:nvSpPr>
          <p:cNvPr id="4" name="Text Placeholder 3">
            <a:extLst>
              <a:ext uri="{FF2B5EF4-FFF2-40B4-BE49-F238E27FC236}">
                <a16:creationId xmlns:a16="http://schemas.microsoft.com/office/drawing/2014/main" id="{6B10AD0D-2CF9-4AAA-AE2D-868A2962DBBD}"/>
              </a:ext>
            </a:extLst>
          </p:cNvPr>
          <p:cNvSpPr>
            <a:spLocks noGrp="1"/>
          </p:cNvSpPr>
          <p:nvPr>
            <p:ph type="body" sz="quarter" idx="12"/>
          </p:nvPr>
        </p:nvSpPr>
        <p:spPr>
          <a:xfrm>
            <a:off x="5037364" y="2454223"/>
            <a:ext cx="6776355" cy="2363724"/>
          </a:xfrm>
        </p:spPr>
        <p:txBody>
          <a:bodyPr/>
          <a:lstStyle/>
          <a:p>
            <a:pPr marL="0" indent="0">
              <a:buNone/>
            </a:pPr>
            <a:r>
              <a:rPr lang="en-US" dirty="0"/>
              <a:t>There is no cost for inviting external user in Office 365</a:t>
            </a:r>
          </a:p>
          <a:p>
            <a:pPr marL="0" indent="0">
              <a:buNone/>
            </a:pPr>
            <a:r>
              <a:rPr lang="en-US" dirty="0"/>
              <a:t>Users can read/create/update/delete documents using Office Online</a:t>
            </a:r>
          </a:p>
          <a:p>
            <a:pPr marL="0" indent="0">
              <a:buNone/>
            </a:pPr>
            <a:r>
              <a:rPr lang="en-US" dirty="0"/>
              <a:t>External users cannot install desktop version of Office 365 </a:t>
            </a:r>
          </a:p>
        </p:txBody>
      </p:sp>
      <p:pic>
        <p:nvPicPr>
          <p:cNvPr id="1026" name="Picture 2" descr="http://pluralsight-static.s3.amazonaws.com/authorkit/img-072419/Non-Tech-Objects/Gray/certificate-licence_Gray.png">
            <a:extLst>
              <a:ext uri="{FF2B5EF4-FFF2-40B4-BE49-F238E27FC236}">
                <a16:creationId xmlns:a16="http://schemas.microsoft.com/office/drawing/2014/main" id="{2DAAEE6A-D1F4-4133-AFA7-299507BFA0F6}"/>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358775" y="2194371"/>
            <a:ext cx="3773488" cy="28835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CA86732-CCE3-4908-93EF-764C78493D28}"/>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408201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E85C1-2797-490B-9109-325FDF260F10}"/>
              </a:ext>
            </a:extLst>
          </p:cNvPr>
          <p:cNvSpPr>
            <a:spLocks noGrp="1"/>
          </p:cNvSpPr>
          <p:nvPr>
            <p:ph type="title"/>
          </p:nvPr>
        </p:nvSpPr>
        <p:spPr/>
        <p:txBody>
          <a:bodyPr/>
          <a:lstStyle/>
          <a:p>
            <a:r>
              <a:rPr lang="en-US" dirty="0"/>
              <a:t>Where Can We Control Settings</a:t>
            </a:r>
            <a:endParaRPr lang="en-CA" dirty="0"/>
          </a:p>
        </p:txBody>
      </p:sp>
      <p:sp>
        <p:nvSpPr>
          <p:cNvPr id="4" name="Rectangle 3">
            <a:extLst>
              <a:ext uri="{FF2B5EF4-FFF2-40B4-BE49-F238E27FC236}">
                <a16:creationId xmlns:a16="http://schemas.microsoft.com/office/drawing/2014/main" id="{55739D99-0235-4AB9-886A-E8CAE9A38201}"/>
              </a:ext>
            </a:extLst>
          </p:cNvPr>
          <p:cNvSpPr/>
          <p:nvPr/>
        </p:nvSpPr>
        <p:spPr>
          <a:xfrm>
            <a:off x="2138289" y="1892156"/>
            <a:ext cx="8820443" cy="4377453"/>
          </a:xfrm>
          <a:prstGeom prst="rect">
            <a:avLst/>
          </a:prstGeom>
          <a:noFill/>
          <a:ln>
            <a:solidFill>
              <a:schemeClr val="accent1"/>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5" name="TextBox 4">
            <a:extLst>
              <a:ext uri="{FF2B5EF4-FFF2-40B4-BE49-F238E27FC236}">
                <a16:creationId xmlns:a16="http://schemas.microsoft.com/office/drawing/2014/main" id="{CFF77CB5-BA7D-4786-A4E3-C086E3FFDC27}"/>
              </a:ext>
            </a:extLst>
          </p:cNvPr>
          <p:cNvSpPr txBox="1"/>
          <p:nvPr/>
        </p:nvSpPr>
        <p:spPr>
          <a:xfrm>
            <a:off x="2152357" y="1533378"/>
            <a:ext cx="333404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Gotham Medium"/>
                <a:ea typeface="+mn-ea"/>
                <a:cs typeface="+mn-cs"/>
              </a:rPr>
              <a:t>Tenant Level</a:t>
            </a:r>
            <a:endParaRPr kumimoji="0" lang="en-CA" sz="2000" b="0" i="0" u="none" strike="noStrike" kern="1200" cap="none" spc="0" normalizeH="0" baseline="0" noProof="0" dirty="0" err="1">
              <a:ln>
                <a:noFill/>
              </a:ln>
              <a:solidFill>
                <a:srgbClr val="404040"/>
              </a:solidFill>
              <a:effectLst/>
              <a:uLnTx/>
              <a:uFillTx/>
              <a:latin typeface="Gotham Medium"/>
              <a:ea typeface="+mn-ea"/>
              <a:cs typeface="+mn-cs"/>
            </a:endParaRPr>
          </a:p>
        </p:txBody>
      </p:sp>
      <p:sp>
        <p:nvSpPr>
          <p:cNvPr id="6" name="Rectangle 5">
            <a:extLst>
              <a:ext uri="{FF2B5EF4-FFF2-40B4-BE49-F238E27FC236}">
                <a16:creationId xmlns:a16="http://schemas.microsoft.com/office/drawing/2014/main" id="{E6EC3126-DC44-4B24-892E-4ECB25531654}"/>
              </a:ext>
            </a:extLst>
          </p:cNvPr>
          <p:cNvSpPr>
            <a:spLocks/>
          </p:cNvSpPr>
          <p:nvPr/>
        </p:nvSpPr>
        <p:spPr>
          <a:xfrm>
            <a:off x="5486400" y="2248053"/>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7" name="Rectangle 6">
            <a:extLst>
              <a:ext uri="{FF2B5EF4-FFF2-40B4-BE49-F238E27FC236}">
                <a16:creationId xmlns:a16="http://schemas.microsoft.com/office/drawing/2014/main" id="{7C3686DE-FFBE-4914-8BE0-D82C7493C7D7}"/>
              </a:ext>
            </a:extLst>
          </p:cNvPr>
          <p:cNvSpPr>
            <a:spLocks/>
          </p:cNvSpPr>
          <p:nvPr/>
        </p:nvSpPr>
        <p:spPr>
          <a:xfrm>
            <a:off x="2391342" y="2248053"/>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8" name="Rectangle 7">
            <a:extLst>
              <a:ext uri="{FF2B5EF4-FFF2-40B4-BE49-F238E27FC236}">
                <a16:creationId xmlns:a16="http://schemas.microsoft.com/office/drawing/2014/main" id="{818D4377-3A41-44E7-8C33-CA12C86797EF}"/>
              </a:ext>
            </a:extLst>
          </p:cNvPr>
          <p:cNvSpPr>
            <a:spLocks/>
          </p:cNvSpPr>
          <p:nvPr/>
        </p:nvSpPr>
        <p:spPr>
          <a:xfrm>
            <a:off x="8382756" y="2249359"/>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9" name="Rectangle 8">
            <a:extLst>
              <a:ext uri="{FF2B5EF4-FFF2-40B4-BE49-F238E27FC236}">
                <a16:creationId xmlns:a16="http://schemas.microsoft.com/office/drawing/2014/main" id="{BCE183DB-FD5A-4991-A696-F24F166BFA50}"/>
              </a:ext>
            </a:extLst>
          </p:cNvPr>
          <p:cNvSpPr>
            <a:spLocks/>
          </p:cNvSpPr>
          <p:nvPr/>
        </p:nvSpPr>
        <p:spPr>
          <a:xfrm>
            <a:off x="2391342" y="4435218"/>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10" name="Rectangle 9">
            <a:extLst>
              <a:ext uri="{FF2B5EF4-FFF2-40B4-BE49-F238E27FC236}">
                <a16:creationId xmlns:a16="http://schemas.microsoft.com/office/drawing/2014/main" id="{C97E5FC0-B50A-494B-9C18-50304B29854F}"/>
              </a:ext>
            </a:extLst>
          </p:cNvPr>
          <p:cNvSpPr>
            <a:spLocks/>
          </p:cNvSpPr>
          <p:nvPr/>
        </p:nvSpPr>
        <p:spPr>
          <a:xfrm>
            <a:off x="5486400" y="4435218"/>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11" name="Rectangle 10">
            <a:extLst>
              <a:ext uri="{FF2B5EF4-FFF2-40B4-BE49-F238E27FC236}">
                <a16:creationId xmlns:a16="http://schemas.microsoft.com/office/drawing/2014/main" id="{07AB54EB-A9AB-4231-98B3-F5E7FCAF3EFE}"/>
              </a:ext>
            </a:extLst>
          </p:cNvPr>
          <p:cNvSpPr>
            <a:spLocks/>
          </p:cNvSpPr>
          <p:nvPr/>
        </p:nvSpPr>
        <p:spPr>
          <a:xfrm>
            <a:off x="8358388" y="4439123"/>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pic>
        <p:nvPicPr>
          <p:cNvPr id="12" name="Picture 11">
            <a:extLst>
              <a:ext uri="{FF2B5EF4-FFF2-40B4-BE49-F238E27FC236}">
                <a16:creationId xmlns:a16="http://schemas.microsoft.com/office/drawing/2014/main" id="{D6718D53-399B-4200-9FD2-E713C0AF4276}"/>
              </a:ext>
            </a:extLst>
          </p:cNvPr>
          <p:cNvPicPr>
            <a:picLocks noChangeAspect="1"/>
          </p:cNvPicPr>
          <p:nvPr/>
        </p:nvPicPr>
        <p:blipFill>
          <a:blip r:embed="rId3" cstate="print">
            <a:alphaModFix amt="60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3252971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E85C1-2797-490B-9109-325FDF260F10}"/>
              </a:ext>
            </a:extLst>
          </p:cNvPr>
          <p:cNvSpPr>
            <a:spLocks noGrp="1"/>
          </p:cNvSpPr>
          <p:nvPr>
            <p:ph type="title"/>
          </p:nvPr>
        </p:nvSpPr>
        <p:spPr/>
        <p:txBody>
          <a:bodyPr/>
          <a:lstStyle/>
          <a:p>
            <a:r>
              <a:rPr lang="en-US" dirty="0"/>
              <a:t>Where Can We Control Settings</a:t>
            </a:r>
            <a:endParaRPr lang="en-CA" dirty="0"/>
          </a:p>
        </p:txBody>
      </p:sp>
      <p:sp>
        <p:nvSpPr>
          <p:cNvPr id="4" name="Rectangle 3">
            <a:extLst>
              <a:ext uri="{FF2B5EF4-FFF2-40B4-BE49-F238E27FC236}">
                <a16:creationId xmlns:a16="http://schemas.microsoft.com/office/drawing/2014/main" id="{55739D99-0235-4AB9-886A-E8CAE9A38201}"/>
              </a:ext>
            </a:extLst>
          </p:cNvPr>
          <p:cNvSpPr/>
          <p:nvPr/>
        </p:nvSpPr>
        <p:spPr>
          <a:xfrm>
            <a:off x="2138289" y="1892156"/>
            <a:ext cx="8820443" cy="4377453"/>
          </a:xfrm>
          <a:prstGeom prst="rect">
            <a:avLst/>
          </a:prstGeom>
          <a:noFill/>
          <a:ln>
            <a:solidFill>
              <a:schemeClr val="accent1"/>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5" name="TextBox 4">
            <a:extLst>
              <a:ext uri="{FF2B5EF4-FFF2-40B4-BE49-F238E27FC236}">
                <a16:creationId xmlns:a16="http://schemas.microsoft.com/office/drawing/2014/main" id="{CFF77CB5-BA7D-4786-A4E3-C086E3FFDC27}"/>
              </a:ext>
            </a:extLst>
          </p:cNvPr>
          <p:cNvSpPr txBox="1"/>
          <p:nvPr/>
        </p:nvSpPr>
        <p:spPr>
          <a:xfrm>
            <a:off x="2152357" y="1533378"/>
            <a:ext cx="333404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Gotham Medium"/>
                <a:ea typeface="+mn-ea"/>
                <a:cs typeface="+mn-cs"/>
              </a:rPr>
              <a:t>Tenant Level</a:t>
            </a:r>
            <a:endParaRPr kumimoji="0" lang="en-CA" sz="2000" b="0" i="0" u="none" strike="noStrike" kern="1200" cap="none" spc="0" normalizeH="0" baseline="0" noProof="0" dirty="0" err="1">
              <a:ln>
                <a:noFill/>
              </a:ln>
              <a:solidFill>
                <a:srgbClr val="404040"/>
              </a:solidFill>
              <a:effectLst/>
              <a:uLnTx/>
              <a:uFillTx/>
              <a:latin typeface="Gotham Medium"/>
              <a:ea typeface="+mn-ea"/>
              <a:cs typeface="+mn-cs"/>
            </a:endParaRPr>
          </a:p>
        </p:txBody>
      </p:sp>
      <p:sp>
        <p:nvSpPr>
          <p:cNvPr id="6" name="Rectangle 5">
            <a:extLst>
              <a:ext uri="{FF2B5EF4-FFF2-40B4-BE49-F238E27FC236}">
                <a16:creationId xmlns:a16="http://schemas.microsoft.com/office/drawing/2014/main" id="{E6EC3126-DC44-4B24-892E-4ECB25531654}"/>
              </a:ext>
            </a:extLst>
          </p:cNvPr>
          <p:cNvSpPr>
            <a:spLocks/>
          </p:cNvSpPr>
          <p:nvPr/>
        </p:nvSpPr>
        <p:spPr>
          <a:xfrm>
            <a:off x="5486400" y="2248053"/>
            <a:ext cx="1962610" cy="1378800"/>
          </a:xfrm>
          <a:prstGeom prst="rect">
            <a:avLst/>
          </a:prstGeom>
          <a:solidFill>
            <a:schemeClr val="accent5"/>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7" name="Rectangle 6">
            <a:extLst>
              <a:ext uri="{FF2B5EF4-FFF2-40B4-BE49-F238E27FC236}">
                <a16:creationId xmlns:a16="http://schemas.microsoft.com/office/drawing/2014/main" id="{7C3686DE-FFBE-4914-8BE0-D82C7493C7D7}"/>
              </a:ext>
            </a:extLst>
          </p:cNvPr>
          <p:cNvSpPr>
            <a:spLocks/>
          </p:cNvSpPr>
          <p:nvPr/>
        </p:nvSpPr>
        <p:spPr>
          <a:xfrm>
            <a:off x="2391342" y="2248053"/>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8" name="Rectangle 7">
            <a:extLst>
              <a:ext uri="{FF2B5EF4-FFF2-40B4-BE49-F238E27FC236}">
                <a16:creationId xmlns:a16="http://schemas.microsoft.com/office/drawing/2014/main" id="{818D4377-3A41-44E7-8C33-CA12C86797EF}"/>
              </a:ext>
            </a:extLst>
          </p:cNvPr>
          <p:cNvSpPr>
            <a:spLocks/>
          </p:cNvSpPr>
          <p:nvPr/>
        </p:nvSpPr>
        <p:spPr>
          <a:xfrm>
            <a:off x="8382756" y="2249359"/>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9" name="Rectangle 8">
            <a:extLst>
              <a:ext uri="{FF2B5EF4-FFF2-40B4-BE49-F238E27FC236}">
                <a16:creationId xmlns:a16="http://schemas.microsoft.com/office/drawing/2014/main" id="{BCE183DB-FD5A-4991-A696-F24F166BFA50}"/>
              </a:ext>
            </a:extLst>
          </p:cNvPr>
          <p:cNvSpPr>
            <a:spLocks/>
          </p:cNvSpPr>
          <p:nvPr/>
        </p:nvSpPr>
        <p:spPr>
          <a:xfrm>
            <a:off x="2391342" y="4435218"/>
            <a:ext cx="1962610" cy="1378800"/>
          </a:xfrm>
          <a:prstGeom prst="rect">
            <a:avLst/>
          </a:prstGeom>
          <a:solidFill>
            <a:schemeClr val="accent6"/>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10" name="Rectangle 9">
            <a:extLst>
              <a:ext uri="{FF2B5EF4-FFF2-40B4-BE49-F238E27FC236}">
                <a16:creationId xmlns:a16="http://schemas.microsoft.com/office/drawing/2014/main" id="{C97E5FC0-B50A-494B-9C18-50304B29854F}"/>
              </a:ext>
            </a:extLst>
          </p:cNvPr>
          <p:cNvSpPr>
            <a:spLocks/>
          </p:cNvSpPr>
          <p:nvPr/>
        </p:nvSpPr>
        <p:spPr>
          <a:xfrm>
            <a:off x="5486400" y="4435218"/>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sp>
        <p:nvSpPr>
          <p:cNvPr id="11" name="Rectangle 10">
            <a:extLst>
              <a:ext uri="{FF2B5EF4-FFF2-40B4-BE49-F238E27FC236}">
                <a16:creationId xmlns:a16="http://schemas.microsoft.com/office/drawing/2014/main" id="{07AB54EB-A9AB-4231-98B3-F5E7FCAF3EFE}"/>
              </a:ext>
            </a:extLst>
          </p:cNvPr>
          <p:cNvSpPr>
            <a:spLocks/>
          </p:cNvSpPr>
          <p:nvPr/>
        </p:nvSpPr>
        <p:spPr>
          <a:xfrm>
            <a:off x="8358388" y="4439123"/>
            <a:ext cx="1962610" cy="1378800"/>
          </a:xfrm>
          <a:prstGeom prst="rect">
            <a:avLst/>
          </a:prstGeom>
          <a:solidFill>
            <a:schemeClr val="accent5"/>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Gotham Medium"/>
                <a:ea typeface="+mn-ea"/>
                <a:cs typeface="+mn-cs"/>
              </a:rPr>
              <a:t>Site Collection</a:t>
            </a:r>
            <a:endParaRPr kumimoji="0" lang="en-CA" sz="2000" b="0" i="0" u="none" strike="noStrike" kern="1200" cap="none" spc="0" normalizeH="0" baseline="0" noProof="0" dirty="0">
              <a:ln>
                <a:noFill/>
              </a:ln>
              <a:solidFill>
                <a:srgbClr val="FFFFFF"/>
              </a:solidFill>
              <a:effectLst/>
              <a:uLnTx/>
              <a:uFillTx/>
              <a:latin typeface="Gotham Medium"/>
              <a:ea typeface="+mn-ea"/>
              <a:cs typeface="+mn-cs"/>
            </a:endParaRPr>
          </a:p>
        </p:txBody>
      </p:sp>
      <p:pic>
        <p:nvPicPr>
          <p:cNvPr id="12" name="Picture 11">
            <a:extLst>
              <a:ext uri="{FF2B5EF4-FFF2-40B4-BE49-F238E27FC236}">
                <a16:creationId xmlns:a16="http://schemas.microsoft.com/office/drawing/2014/main" id="{55618BF5-C96F-4EFF-B668-321F0495AE38}"/>
              </a:ext>
            </a:extLst>
          </p:cNvPr>
          <p:cNvPicPr>
            <a:picLocks noChangeAspect="1"/>
          </p:cNvPicPr>
          <p:nvPr/>
        </p:nvPicPr>
        <p:blipFill>
          <a:blip r:embed="rId3" cstate="print">
            <a:alphaModFix amt="60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13482596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EE85C1-2797-490B-9109-325FDF260F10}"/>
              </a:ext>
            </a:extLst>
          </p:cNvPr>
          <p:cNvSpPr>
            <a:spLocks noGrp="1"/>
          </p:cNvSpPr>
          <p:nvPr>
            <p:ph type="title"/>
          </p:nvPr>
        </p:nvSpPr>
        <p:spPr/>
        <p:txBody>
          <a:bodyPr/>
          <a:lstStyle/>
          <a:p>
            <a:r>
              <a:rPr lang="en-US" dirty="0"/>
              <a:t>Where Can We Control Settings</a:t>
            </a:r>
            <a:endParaRPr lang="en-CA" dirty="0"/>
          </a:p>
        </p:txBody>
      </p:sp>
      <p:sp>
        <p:nvSpPr>
          <p:cNvPr id="4" name="Rectangle 3">
            <a:extLst>
              <a:ext uri="{FF2B5EF4-FFF2-40B4-BE49-F238E27FC236}">
                <a16:creationId xmlns:a16="http://schemas.microsoft.com/office/drawing/2014/main" id="{55739D99-0235-4AB9-886A-E8CAE9A38201}"/>
              </a:ext>
            </a:extLst>
          </p:cNvPr>
          <p:cNvSpPr/>
          <p:nvPr/>
        </p:nvSpPr>
        <p:spPr>
          <a:xfrm>
            <a:off x="2138289" y="1892156"/>
            <a:ext cx="8820443" cy="4377453"/>
          </a:xfrm>
          <a:prstGeom prst="rect">
            <a:avLst/>
          </a:prstGeom>
          <a:noFill/>
          <a:ln>
            <a:solidFill>
              <a:schemeClr val="accent1"/>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
        <p:nvSpPr>
          <p:cNvPr id="5" name="TextBox 4">
            <a:extLst>
              <a:ext uri="{FF2B5EF4-FFF2-40B4-BE49-F238E27FC236}">
                <a16:creationId xmlns:a16="http://schemas.microsoft.com/office/drawing/2014/main" id="{CFF77CB5-BA7D-4786-A4E3-C086E3FFDC27}"/>
              </a:ext>
            </a:extLst>
          </p:cNvPr>
          <p:cNvSpPr txBox="1"/>
          <p:nvPr/>
        </p:nvSpPr>
        <p:spPr>
          <a:xfrm>
            <a:off x="2152357" y="1533378"/>
            <a:ext cx="3334043" cy="400110"/>
          </a:xfrm>
          <a:prstGeom prst="rect">
            <a:avLst/>
          </a:prstGeom>
          <a:noFill/>
        </p:spPr>
        <p:txBody>
          <a:bodyPr wrap="square" rtlCol="0">
            <a:spAutoFit/>
          </a:bodyPr>
          <a:lstStyle/>
          <a:p>
            <a:r>
              <a:rPr lang="en-US" sz="2000" dirty="0"/>
              <a:t>Tenant Level</a:t>
            </a:r>
            <a:endParaRPr lang="en-CA" sz="2000" dirty="0" err="1"/>
          </a:p>
        </p:txBody>
      </p:sp>
      <p:sp>
        <p:nvSpPr>
          <p:cNvPr id="6" name="Rectangle 5">
            <a:extLst>
              <a:ext uri="{FF2B5EF4-FFF2-40B4-BE49-F238E27FC236}">
                <a16:creationId xmlns:a16="http://schemas.microsoft.com/office/drawing/2014/main" id="{E6EC3126-DC44-4B24-892E-4ECB25531654}"/>
              </a:ext>
            </a:extLst>
          </p:cNvPr>
          <p:cNvSpPr>
            <a:spLocks/>
          </p:cNvSpPr>
          <p:nvPr/>
        </p:nvSpPr>
        <p:spPr>
          <a:xfrm>
            <a:off x="5486400" y="2248053"/>
            <a:ext cx="1962610" cy="1378800"/>
          </a:xfrm>
          <a:prstGeom prst="rect">
            <a:avLst/>
          </a:prstGeom>
          <a:solidFill>
            <a:schemeClr val="accent5"/>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r>
              <a:rPr lang="en-US" sz="2000" dirty="0">
                <a:solidFill>
                  <a:schemeClr val="bg1"/>
                </a:solidFill>
              </a:rPr>
              <a:t>OneDrive Site</a:t>
            </a:r>
            <a:endParaRPr lang="en-CA" sz="2000" dirty="0">
              <a:solidFill>
                <a:schemeClr val="bg1"/>
              </a:solidFill>
            </a:endParaRPr>
          </a:p>
        </p:txBody>
      </p:sp>
      <p:sp>
        <p:nvSpPr>
          <p:cNvPr id="7" name="Rectangle 6">
            <a:extLst>
              <a:ext uri="{FF2B5EF4-FFF2-40B4-BE49-F238E27FC236}">
                <a16:creationId xmlns:a16="http://schemas.microsoft.com/office/drawing/2014/main" id="{7C3686DE-FFBE-4914-8BE0-D82C7493C7D7}"/>
              </a:ext>
            </a:extLst>
          </p:cNvPr>
          <p:cNvSpPr>
            <a:spLocks/>
          </p:cNvSpPr>
          <p:nvPr/>
        </p:nvSpPr>
        <p:spPr>
          <a:xfrm>
            <a:off x="2391342" y="2248053"/>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r>
              <a:rPr lang="en-US" sz="2000" dirty="0">
                <a:solidFill>
                  <a:schemeClr val="bg1"/>
                </a:solidFill>
              </a:rPr>
              <a:t>OneDrive Site</a:t>
            </a:r>
            <a:endParaRPr lang="en-CA" sz="2000" dirty="0">
              <a:solidFill>
                <a:schemeClr val="bg1"/>
              </a:solidFill>
            </a:endParaRPr>
          </a:p>
        </p:txBody>
      </p:sp>
      <p:sp>
        <p:nvSpPr>
          <p:cNvPr id="8" name="Rectangle 7">
            <a:extLst>
              <a:ext uri="{FF2B5EF4-FFF2-40B4-BE49-F238E27FC236}">
                <a16:creationId xmlns:a16="http://schemas.microsoft.com/office/drawing/2014/main" id="{818D4377-3A41-44E7-8C33-CA12C86797EF}"/>
              </a:ext>
            </a:extLst>
          </p:cNvPr>
          <p:cNvSpPr>
            <a:spLocks/>
          </p:cNvSpPr>
          <p:nvPr/>
        </p:nvSpPr>
        <p:spPr>
          <a:xfrm>
            <a:off x="8382756" y="2249359"/>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r>
              <a:rPr lang="en-US" sz="2000" dirty="0">
                <a:solidFill>
                  <a:schemeClr val="bg1"/>
                </a:solidFill>
              </a:rPr>
              <a:t>OneDrive Site</a:t>
            </a:r>
            <a:endParaRPr lang="en-CA" sz="2000" dirty="0">
              <a:solidFill>
                <a:schemeClr val="bg1"/>
              </a:solidFill>
            </a:endParaRPr>
          </a:p>
        </p:txBody>
      </p:sp>
      <p:sp>
        <p:nvSpPr>
          <p:cNvPr id="9" name="Rectangle 8">
            <a:extLst>
              <a:ext uri="{FF2B5EF4-FFF2-40B4-BE49-F238E27FC236}">
                <a16:creationId xmlns:a16="http://schemas.microsoft.com/office/drawing/2014/main" id="{BCE183DB-FD5A-4991-A696-F24F166BFA50}"/>
              </a:ext>
            </a:extLst>
          </p:cNvPr>
          <p:cNvSpPr>
            <a:spLocks/>
          </p:cNvSpPr>
          <p:nvPr/>
        </p:nvSpPr>
        <p:spPr>
          <a:xfrm>
            <a:off x="2391342" y="4435218"/>
            <a:ext cx="1962610" cy="1378800"/>
          </a:xfrm>
          <a:prstGeom prst="rect">
            <a:avLst/>
          </a:prstGeom>
          <a:solidFill>
            <a:schemeClr val="accent6"/>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r>
              <a:rPr lang="en-US" sz="2000" dirty="0">
                <a:solidFill>
                  <a:schemeClr val="bg1"/>
                </a:solidFill>
              </a:rPr>
              <a:t>OneDrive Site</a:t>
            </a:r>
            <a:endParaRPr lang="en-CA" sz="2000" dirty="0">
              <a:solidFill>
                <a:schemeClr val="bg1"/>
              </a:solidFill>
            </a:endParaRPr>
          </a:p>
        </p:txBody>
      </p:sp>
      <p:sp>
        <p:nvSpPr>
          <p:cNvPr id="10" name="Rectangle 9">
            <a:extLst>
              <a:ext uri="{FF2B5EF4-FFF2-40B4-BE49-F238E27FC236}">
                <a16:creationId xmlns:a16="http://schemas.microsoft.com/office/drawing/2014/main" id="{C97E5FC0-B50A-494B-9C18-50304B29854F}"/>
              </a:ext>
            </a:extLst>
          </p:cNvPr>
          <p:cNvSpPr>
            <a:spLocks/>
          </p:cNvSpPr>
          <p:nvPr/>
        </p:nvSpPr>
        <p:spPr>
          <a:xfrm>
            <a:off x="5486400" y="4435218"/>
            <a:ext cx="1962610" cy="13788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r>
              <a:rPr lang="en-US" sz="2000" dirty="0">
                <a:solidFill>
                  <a:schemeClr val="bg1"/>
                </a:solidFill>
              </a:rPr>
              <a:t>OneDrive Site</a:t>
            </a:r>
            <a:endParaRPr lang="en-CA" sz="2000" dirty="0">
              <a:solidFill>
                <a:schemeClr val="bg1"/>
              </a:solidFill>
            </a:endParaRPr>
          </a:p>
        </p:txBody>
      </p:sp>
      <p:sp>
        <p:nvSpPr>
          <p:cNvPr id="11" name="Rectangle 10">
            <a:extLst>
              <a:ext uri="{FF2B5EF4-FFF2-40B4-BE49-F238E27FC236}">
                <a16:creationId xmlns:a16="http://schemas.microsoft.com/office/drawing/2014/main" id="{07AB54EB-A9AB-4231-98B3-F5E7FCAF3EFE}"/>
              </a:ext>
            </a:extLst>
          </p:cNvPr>
          <p:cNvSpPr>
            <a:spLocks/>
          </p:cNvSpPr>
          <p:nvPr/>
        </p:nvSpPr>
        <p:spPr>
          <a:xfrm>
            <a:off x="8358388" y="4439123"/>
            <a:ext cx="1962610" cy="1378800"/>
          </a:xfrm>
          <a:prstGeom prst="rect">
            <a:avLst/>
          </a:prstGeom>
          <a:solidFill>
            <a:schemeClr val="accent5"/>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r>
              <a:rPr lang="en-US" sz="2000" dirty="0">
                <a:solidFill>
                  <a:schemeClr val="bg1"/>
                </a:solidFill>
              </a:rPr>
              <a:t>OneDrive Site</a:t>
            </a:r>
            <a:endParaRPr lang="en-CA" sz="2000" dirty="0">
              <a:solidFill>
                <a:schemeClr val="bg1"/>
              </a:solidFill>
            </a:endParaRPr>
          </a:p>
        </p:txBody>
      </p:sp>
      <p:pic>
        <p:nvPicPr>
          <p:cNvPr id="12" name="Picture 11">
            <a:extLst>
              <a:ext uri="{FF2B5EF4-FFF2-40B4-BE49-F238E27FC236}">
                <a16:creationId xmlns:a16="http://schemas.microsoft.com/office/drawing/2014/main" id="{E23798FA-50CD-4218-896C-5C66FFE56417}"/>
              </a:ext>
            </a:extLst>
          </p:cNvPr>
          <p:cNvPicPr>
            <a:picLocks noChangeAspect="1"/>
          </p:cNvPicPr>
          <p:nvPr/>
        </p:nvPicPr>
        <p:blipFill>
          <a:blip r:embed="rId3" cstate="print">
            <a:alphaModFix amt="60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11204618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CC8F-F23B-45BA-BB3F-3853F7119F4C}"/>
              </a:ext>
            </a:extLst>
          </p:cNvPr>
          <p:cNvSpPr>
            <a:spLocks noGrp="1"/>
          </p:cNvSpPr>
          <p:nvPr>
            <p:ph type="title"/>
          </p:nvPr>
        </p:nvSpPr>
        <p:spPr/>
        <p:txBody>
          <a:bodyPr/>
          <a:lstStyle/>
          <a:p>
            <a:r>
              <a:rPr lang="en-US" dirty="0"/>
              <a:t>Configuring External Sharing Settings at the Tenant Level</a:t>
            </a:r>
          </a:p>
        </p:txBody>
      </p:sp>
      <p:sp>
        <p:nvSpPr>
          <p:cNvPr id="3" name="Rectangle 2">
            <a:extLst>
              <a:ext uri="{FF2B5EF4-FFF2-40B4-BE49-F238E27FC236}">
                <a16:creationId xmlns:a16="http://schemas.microsoft.com/office/drawing/2014/main" id="{FBF53CEF-BD0E-490F-81CB-035878EC2BDA}"/>
              </a:ext>
            </a:extLst>
          </p:cNvPr>
          <p:cNvSpPr/>
          <p:nvPr/>
        </p:nvSpPr>
        <p:spPr>
          <a:xfrm>
            <a:off x="0" y="6396334"/>
            <a:ext cx="12192000" cy="46166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68753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425780"/>
            <a:ext cx="9144000" cy="1107996"/>
          </a:xfrm>
        </p:spPr>
        <p:txBody>
          <a:bodyPr/>
          <a:lstStyle/>
          <a:p>
            <a:r>
              <a:rPr lang="en-US" dirty="0"/>
              <a:t>Real World Governance for External Sharing in Office 365</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9144000" cy="677108"/>
          </a:xfrm>
        </p:spPr>
        <p:txBody>
          <a:bodyPr/>
          <a:lstStyle/>
          <a:p>
            <a:r>
              <a:rPr lang="en-US" dirty="0"/>
              <a:t>Vlad Catrinescu</a:t>
            </a:r>
          </a:p>
          <a:p>
            <a:r>
              <a:rPr lang="en-US" dirty="0"/>
              <a:t>Product Evangelist @ Valo Intranet  | Microsoft MVP</a:t>
            </a:r>
          </a:p>
        </p:txBody>
      </p:sp>
    </p:spTree>
    <p:extLst>
      <p:ext uri="{BB962C8B-B14F-4D97-AF65-F5344CB8AC3E}">
        <p14:creationId xmlns:p14="http://schemas.microsoft.com/office/powerpoint/2010/main" val="311701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5DF2A2-8BB0-495C-AE0A-FB077863E350}"/>
              </a:ext>
            </a:extLst>
          </p:cNvPr>
          <p:cNvSpPr>
            <a:spLocks noGrp="1"/>
          </p:cNvSpPr>
          <p:nvPr>
            <p:ph type="title"/>
          </p:nvPr>
        </p:nvSpPr>
        <p:spPr>
          <a:xfrm>
            <a:off x="588263" y="438984"/>
            <a:ext cx="10632187" cy="1107996"/>
          </a:xfrm>
        </p:spPr>
        <p:txBody>
          <a:bodyPr/>
          <a:lstStyle/>
          <a:p>
            <a:pPr algn="ctr"/>
            <a:r>
              <a:rPr lang="en-US" dirty="0"/>
              <a:t>What Is the Most Permissive Level Users Can Share To</a:t>
            </a:r>
          </a:p>
        </p:txBody>
      </p:sp>
      <p:sp>
        <p:nvSpPr>
          <p:cNvPr id="4" name="Text Placeholder 3">
            <a:extLst>
              <a:ext uri="{FF2B5EF4-FFF2-40B4-BE49-F238E27FC236}">
                <a16:creationId xmlns:a16="http://schemas.microsoft.com/office/drawing/2014/main" id="{77A6418D-4BF6-4EE5-9C4D-540B4C6AE843}"/>
              </a:ext>
            </a:extLst>
          </p:cNvPr>
          <p:cNvSpPr>
            <a:spLocks noGrp="1"/>
          </p:cNvSpPr>
          <p:nvPr>
            <p:ph type="body" sz="quarter" idx="11"/>
          </p:nvPr>
        </p:nvSpPr>
        <p:spPr/>
        <p:txBody>
          <a:bodyPr/>
          <a:lstStyle/>
          <a:p>
            <a:r>
              <a:rPr lang="en-US" sz="2000" dirty="0"/>
              <a:t>Anyone</a:t>
            </a:r>
          </a:p>
          <a:p>
            <a:pPr lvl="1"/>
            <a:r>
              <a:rPr lang="en-US" sz="2000" dirty="0"/>
              <a:t>Users can share files and folders using links that don't require sign-in</a:t>
            </a:r>
          </a:p>
          <a:p>
            <a:r>
              <a:rPr lang="en-US" sz="2000" dirty="0"/>
              <a:t>New and existing guests</a:t>
            </a:r>
          </a:p>
          <a:p>
            <a:pPr lvl="1"/>
            <a:r>
              <a:rPr lang="en-US" sz="2000" dirty="0"/>
              <a:t>Guests must sign in or provide a verification code</a:t>
            </a:r>
          </a:p>
          <a:p>
            <a:r>
              <a:rPr lang="en-US" sz="2000" dirty="0"/>
              <a:t>Existing guests</a:t>
            </a:r>
          </a:p>
          <a:p>
            <a:pPr lvl="1"/>
            <a:r>
              <a:rPr lang="en-US" sz="2000" dirty="0"/>
              <a:t>Only guests already in your organization's directory</a:t>
            </a:r>
          </a:p>
          <a:p>
            <a:r>
              <a:rPr lang="en-US" sz="2000" dirty="0"/>
              <a:t>Only people in your organization</a:t>
            </a:r>
          </a:p>
          <a:p>
            <a:pPr lvl="1"/>
            <a:r>
              <a:rPr lang="en-US" sz="2000" dirty="0"/>
              <a:t>No external sharing allowed</a:t>
            </a:r>
          </a:p>
        </p:txBody>
      </p:sp>
      <p:pic>
        <p:nvPicPr>
          <p:cNvPr id="2050" name="Picture 2" descr="http://pluralsight-static.s3.amazonaws.com/authorkit/img-072419/Non-Tech-Objects/Gray/gauge-4_Gray.png">
            <a:extLst>
              <a:ext uri="{FF2B5EF4-FFF2-40B4-BE49-F238E27FC236}">
                <a16:creationId xmlns:a16="http://schemas.microsoft.com/office/drawing/2014/main" id="{EFA12ABD-7B56-477F-9B9B-7293E21F7274}"/>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0" y="2454275"/>
            <a:ext cx="3279775" cy="1949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B9896E1-EC03-4A8D-9158-2281EEEA438A}"/>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302099290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E90F202-CBCD-4648-B509-267F4F66F67B}"/>
              </a:ext>
            </a:extLst>
          </p:cNvPr>
          <p:cNvSpPr>
            <a:spLocks noGrp="1"/>
          </p:cNvSpPr>
          <p:nvPr>
            <p:ph type="body" sz="quarter" idx="12"/>
          </p:nvPr>
        </p:nvSpPr>
        <p:spPr>
          <a:xfrm>
            <a:off x="378281" y="2019112"/>
            <a:ext cx="6776355" cy="3914918"/>
          </a:xfrm>
        </p:spPr>
        <p:txBody>
          <a:bodyPr/>
          <a:lstStyle/>
          <a:p>
            <a:pPr marL="0" indent="0">
              <a:buNone/>
            </a:pPr>
            <a:r>
              <a:rPr lang="en-US" dirty="0"/>
              <a:t>Maximum length until an anonymous link expires</a:t>
            </a:r>
          </a:p>
          <a:p>
            <a:pPr lvl="1"/>
            <a:r>
              <a:rPr lang="en-US" dirty="0"/>
              <a:t>Ex: 7 days</a:t>
            </a:r>
          </a:p>
          <a:p>
            <a:pPr marL="0" indent="0">
              <a:buNone/>
            </a:pPr>
            <a:r>
              <a:rPr lang="en-US" dirty="0"/>
              <a:t>Set maximum permissions for anonymous links</a:t>
            </a:r>
          </a:p>
          <a:p>
            <a:pPr lvl="1"/>
            <a:r>
              <a:rPr lang="en-US" dirty="0"/>
              <a:t>Files</a:t>
            </a:r>
          </a:p>
          <a:p>
            <a:pPr lvl="2"/>
            <a:r>
              <a:rPr lang="en-US" dirty="0"/>
              <a:t>View</a:t>
            </a:r>
          </a:p>
          <a:p>
            <a:pPr lvl="2"/>
            <a:r>
              <a:rPr lang="en-US" dirty="0"/>
              <a:t>View and edit</a:t>
            </a:r>
          </a:p>
          <a:p>
            <a:pPr lvl="1"/>
            <a:r>
              <a:rPr lang="en-US" dirty="0"/>
              <a:t>Folders</a:t>
            </a:r>
          </a:p>
          <a:p>
            <a:pPr lvl="2"/>
            <a:r>
              <a:rPr lang="en-US" dirty="0"/>
              <a:t>View</a:t>
            </a:r>
          </a:p>
          <a:p>
            <a:pPr lvl="2"/>
            <a:r>
              <a:rPr lang="en-US" dirty="0"/>
              <a:t>View, edit, and upload</a:t>
            </a:r>
          </a:p>
        </p:txBody>
      </p:sp>
      <p:sp>
        <p:nvSpPr>
          <p:cNvPr id="5" name="Title 4">
            <a:extLst>
              <a:ext uri="{FF2B5EF4-FFF2-40B4-BE49-F238E27FC236}">
                <a16:creationId xmlns:a16="http://schemas.microsoft.com/office/drawing/2014/main" id="{A87163A2-5F96-4889-92DD-065B06B01483}"/>
              </a:ext>
            </a:extLst>
          </p:cNvPr>
          <p:cNvSpPr>
            <a:spLocks noGrp="1"/>
          </p:cNvSpPr>
          <p:nvPr>
            <p:ph type="title"/>
          </p:nvPr>
        </p:nvSpPr>
        <p:spPr/>
        <p:txBody>
          <a:bodyPr/>
          <a:lstStyle/>
          <a:p>
            <a:r>
              <a:rPr lang="en-US" dirty="0"/>
              <a:t>Anonymous Access Links Expiration &amp; Permissions</a:t>
            </a:r>
          </a:p>
        </p:txBody>
      </p:sp>
      <p:pic>
        <p:nvPicPr>
          <p:cNvPr id="3074" name="Picture 2" descr="http://pluralsight-static.s3.amazonaws.com/authorkit/img-072419/Non-Tech-Objects/Gray/calendar-7_Gray.png">
            <a:extLst>
              <a:ext uri="{FF2B5EF4-FFF2-40B4-BE49-F238E27FC236}">
                <a16:creationId xmlns:a16="http://schemas.microsoft.com/office/drawing/2014/main" id="{82613D92-D1C9-46F0-9F5A-857FE33EC29B}"/>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8604324" y="2167796"/>
            <a:ext cx="2522407" cy="25224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04BDB7B-A067-4327-8907-0DEE0D0D1276}"/>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1540792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F906E7-FE3D-43B8-BBEF-6684B7BCAE74}"/>
              </a:ext>
            </a:extLst>
          </p:cNvPr>
          <p:cNvSpPr>
            <a:spLocks noGrp="1"/>
          </p:cNvSpPr>
          <p:nvPr>
            <p:ph type="title"/>
          </p:nvPr>
        </p:nvSpPr>
        <p:spPr/>
        <p:txBody>
          <a:bodyPr/>
          <a:lstStyle/>
          <a:p>
            <a:r>
              <a:rPr lang="en-US" dirty="0"/>
              <a:t>Who Can Share Outside Your Organization</a:t>
            </a:r>
            <a:br>
              <a:rPr lang="en-US" dirty="0"/>
            </a:br>
            <a:endParaRPr lang="en-US" dirty="0"/>
          </a:p>
        </p:txBody>
      </p:sp>
      <p:sp>
        <p:nvSpPr>
          <p:cNvPr id="6" name="Text Placeholder 5">
            <a:extLst>
              <a:ext uri="{FF2B5EF4-FFF2-40B4-BE49-F238E27FC236}">
                <a16:creationId xmlns:a16="http://schemas.microsoft.com/office/drawing/2014/main" id="{DF5E5CEF-975A-4773-B9A9-6776CC68061A}"/>
              </a:ext>
            </a:extLst>
          </p:cNvPr>
          <p:cNvSpPr>
            <a:spLocks noGrp="1"/>
          </p:cNvSpPr>
          <p:nvPr>
            <p:ph type="body" sz="quarter" idx="12"/>
          </p:nvPr>
        </p:nvSpPr>
        <p:spPr>
          <a:xfrm>
            <a:off x="5037364" y="1909915"/>
            <a:ext cx="6776355" cy="3914918"/>
          </a:xfrm>
        </p:spPr>
        <p:txBody>
          <a:bodyPr/>
          <a:lstStyle/>
          <a:p>
            <a:pPr marL="0" indent="0">
              <a:buNone/>
            </a:pPr>
            <a:r>
              <a:rPr lang="en-US" dirty="0"/>
              <a:t>You can further secure which users can share externally at two different levels</a:t>
            </a:r>
          </a:p>
          <a:p>
            <a:pPr lvl="1"/>
            <a:r>
              <a:rPr lang="en-US" dirty="0"/>
              <a:t>Let only users in selected security groups share with authenticated external users</a:t>
            </a:r>
          </a:p>
          <a:p>
            <a:pPr lvl="1"/>
            <a:r>
              <a:rPr lang="en-US" dirty="0"/>
              <a:t>Let only users in selected security groups share with authenticated external users and using anonymous links</a:t>
            </a:r>
          </a:p>
          <a:p>
            <a:pPr marL="0" indent="0">
              <a:buNone/>
            </a:pPr>
            <a:r>
              <a:rPr lang="en-US" dirty="0"/>
              <a:t>You can then plan governance / training before users are allowed to share</a:t>
            </a:r>
          </a:p>
        </p:txBody>
      </p:sp>
      <p:pic>
        <p:nvPicPr>
          <p:cNvPr id="4098" name="Picture 2" descr="http://pluralsight-static.s3.amazonaws.com/authorkit/img-072419/Non-Tech-Objects/Gray/school_Gray.png">
            <a:extLst>
              <a:ext uri="{FF2B5EF4-FFF2-40B4-BE49-F238E27FC236}">
                <a16:creationId xmlns:a16="http://schemas.microsoft.com/office/drawing/2014/main" id="{B67B8199-53D4-4C63-835D-1631ECBBE540}"/>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1044018" y="2162418"/>
            <a:ext cx="2521490" cy="25331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051607F-7E1C-474D-A47A-A5945BA10179}"/>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3453335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C6FDB48-7E56-43ED-A697-489A42F64CE9}"/>
              </a:ext>
            </a:extLst>
          </p:cNvPr>
          <p:cNvSpPr>
            <a:spLocks noGrp="1"/>
          </p:cNvSpPr>
          <p:nvPr>
            <p:ph type="body" sz="quarter" idx="12"/>
          </p:nvPr>
        </p:nvSpPr>
        <p:spPr/>
        <p:txBody>
          <a:bodyPr/>
          <a:lstStyle/>
          <a:p>
            <a:pPr marL="0" indent="0">
              <a:buNone/>
            </a:pPr>
            <a:r>
              <a:rPr lang="en-US" dirty="0"/>
              <a:t>The type of link that is created by default when users get a link</a:t>
            </a:r>
          </a:p>
          <a:p>
            <a:pPr lvl="1"/>
            <a:r>
              <a:rPr lang="en-US" dirty="0"/>
              <a:t>Direct - specific people </a:t>
            </a:r>
          </a:p>
          <a:p>
            <a:pPr lvl="1"/>
            <a:r>
              <a:rPr lang="en-US" dirty="0"/>
              <a:t>Internal - only people in your organization </a:t>
            </a:r>
          </a:p>
          <a:p>
            <a:pPr lvl="1"/>
            <a:r>
              <a:rPr lang="en-US" dirty="0"/>
              <a:t>Anonymous Access - anyone with the link </a:t>
            </a:r>
          </a:p>
          <a:p>
            <a:pPr marL="0" indent="0">
              <a:buNone/>
            </a:pPr>
            <a:r>
              <a:rPr lang="en-US" dirty="0"/>
              <a:t>Default link permission</a:t>
            </a:r>
          </a:p>
          <a:p>
            <a:pPr lvl="1"/>
            <a:r>
              <a:rPr lang="en-US" dirty="0"/>
              <a:t>View</a:t>
            </a:r>
          </a:p>
          <a:p>
            <a:pPr lvl="1"/>
            <a:r>
              <a:rPr lang="en-US" dirty="0"/>
              <a:t>Edit</a:t>
            </a:r>
          </a:p>
        </p:txBody>
      </p:sp>
      <p:sp>
        <p:nvSpPr>
          <p:cNvPr id="8" name="Title 7">
            <a:extLst>
              <a:ext uri="{FF2B5EF4-FFF2-40B4-BE49-F238E27FC236}">
                <a16:creationId xmlns:a16="http://schemas.microsoft.com/office/drawing/2014/main" id="{88F81B6F-AB1C-40A4-B525-542B31DC271E}"/>
              </a:ext>
            </a:extLst>
          </p:cNvPr>
          <p:cNvSpPr>
            <a:spLocks noGrp="1"/>
          </p:cNvSpPr>
          <p:nvPr>
            <p:ph type="title"/>
          </p:nvPr>
        </p:nvSpPr>
        <p:spPr/>
        <p:txBody>
          <a:bodyPr/>
          <a:lstStyle/>
          <a:p>
            <a:r>
              <a:rPr lang="en-US" b="1" dirty="0"/>
              <a:t>Default Link Type</a:t>
            </a:r>
          </a:p>
        </p:txBody>
      </p:sp>
      <p:pic>
        <p:nvPicPr>
          <p:cNvPr id="6146" name="Picture 2" descr="http://pluralsight-static.s3.amazonaws.com/authorkit/img-072419/Abstract-Ideas/Gray/gesture-click-1_Gray.png">
            <a:extLst>
              <a:ext uri="{FF2B5EF4-FFF2-40B4-BE49-F238E27FC236}">
                <a16:creationId xmlns:a16="http://schemas.microsoft.com/office/drawing/2014/main" id="{26072C41-618A-44FF-84CB-D59C62865B73}"/>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8921876" y="2006562"/>
            <a:ext cx="2091287" cy="32539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1E4E99F-F089-4F23-99C8-1C744C30EE6D}"/>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270180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1C58F3-9428-4638-962C-E6A9FE12F4DA}"/>
              </a:ext>
            </a:extLst>
          </p:cNvPr>
          <p:cNvSpPr>
            <a:spLocks noGrp="1"/>
          </p:cNvSpPr>
          <p:nvPr>
            <p:ph type="title"/>
          </p:nvPr>
        </p:nvSpPr>
        <p:spPr/>
        <p:txBody>
          <a:bodyPr/>
          <a:lstStyle/>
          <a:p>
            <a:r>
              <a:rPr lang="en-US" dirty="0"/>
              <a:t>Limit Sharing by Domain</a:t>
            </a:r>
          </a:p>
        </p:txBody>
      </p:sp>
      <p:sp>
        <p:nvSpPr>
          <p:cNvPr id="6" name="Text Placeholder 5">
            <a:extLst>
              <a:ext uri="{FF2B5EF4-FFF2-40B4-BE49-F238E27FC236}">
                <a16:creationId xmlns:a16="http://schemas.microsoft.com/office/drawing/2014/main" id="{1B62FFCC-9041-4556-AA97-BDEF90997F17}"/>
              </a:ext>
            </a:extLst>
          </p:cNvPr>
          <p:cNvSpPr>
            <a:spLocks noGrp="1"/>
          </p:cNvSpPr>
          <p:nvPr>
            <p:ph type="body" sz="quarter" idx="12"/>
          </p:nvPr>
        </p:nvSpPr>
        <p:spPr>
          <a:xfrm>
            <a:off x="5037364" y="1789425"/>
            <a:ext cx="6776355" cy="3693319"/>
          </a:xfrm>
        </p:spPr>
        <p:txBody>
          <a:bodyPr/>
          <a:lstStyle/>
          <a:p>
            <a:pPr marL="0" indent="0">
              <a:buNone/>
            </a:pPr>
            <a:r>
              <a:rPr lang="en-US" dirty="0"/>
              <a:t>Allow only specific domains</a:t>
            </a:r>
          </a:p>
          <a:p>
            <a:pPr lvl="1"/>
            <a:r>
              <a:rPr lang="en-US" dirty="0"/>
              <a:t>Only allow users to share with your known partners</a:t>
            </a:r>
          </a:p>
          <a:p>
            <a:pPr marL="0" indent="0">
              <a:buNone/>
            </a:pPr>
            <a:r>
              <a:rPr lang="en-US" dirty="0"/>
              <a:t>Block specific domains</a:t>
            </a:r>
          </a:p>
          <a:p>
            <a:pPr lvl="1"/>
            <a:r>
              <a:rPr lang="en-US" dirty="0"/>
              <a:t>Allow every domain except the ones in the list</a:t>
            </a:r>
          </a:p>
          <a:p>
            <a:pPr lvl="1"/>
            <a:r>
              <a:rPr lang="en-US" dirty="0"/>
              <a:t>Ex: hotmail.com , outlook.com, </a:t>
            </a:r>
            <a:r>
              <a:rPr lang="en-US" dirty="0" err="1"/>
              <a:t>etc</a:t>
            </a:r>
            <a:endParaRPr lang="en-US" dirty="0"/>
          </a:p>
          <a:p>
            <a:pPr marL="0" indent="0">
              <a:buNone/>
            </a:pPr>
            <a:r>
              <a:rPr lang="en-US" dirty="0"/>
              <a:t>These limitations will not apply when users share files and folders using "Anyone" links</a:t>
            </a:r>
          </a:p>
        </p:txBody>
      </p:sp>
      <p:pic>
        <p:nvPicPr>
          <p:cNvPr id="5122" name="Picture 2" descr="http://pluralsight-static.s3.amazonaws.com/authorkit/img-072419/Tech-Objects/Gray/domain-names_Gray.png">
            <a:extLst>
              <a:ext uri="{FF2B5EF4-FFF2-40B4-BE49-F238E27FC236}">
                <a16:creationId xmlns:a16="http://schemas.microsoft.com/office/drawing/2014/main" id="{E7C7B717-6C17-4D21-BD60-969D099AE415}"/>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561162" y="2017189"/>
            <a:ext cx="2934610" cy="32461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05920FA-6A74-459F-AE2A-F4B245C342A7}"/>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2081091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2BCF2DA-7DE7-4025-B009-3BB63B0E77CA}"/>
              </a:ext>
            </a:extLst>
          </p:cNvPr>
          <p:cNvSpPr>
            <a:spLocks noGrp="1"/>
          </p:cNvSpPr>
          <p:nvPr>
            <p:ph type="body" sz="quarter" idx="12"/>
          </p:nvPr>
        </p:nvSpPr>
        <p:spPr>
          <a:xfrm>
            <a:off x="378281" y="2047958"/>
            <a:ext cx="6776355" cy="3176254"/>
          </a:xfrm>
        </p:spPr>
        <p:txBody>
          <a:bodyPr/>
          <a:lstStyle/>
          <a:p>
            <a:pPr marL="0" indent="0">
              <a:buNone/>
            </a:pPr>
            <a:r>
              <a:rPr lang="en-US" dirty="0"/>
              <a:t>Prevent external users from sharing files, folders, and sites that they don’t own</a:t>
            </a:r>
          </a:p>
          <a:p>
            <a:pPr marL="0" indent="0">
              <a:buNone/>
            </a:pPr>
            <a:r>
              <a:rPr lang="en-US" dirty="0"/>
              <a:t>External users must accept sharing invitations using the same account that the invitations were sent to</a:t>
            </a:r>
          </a:p>
          <a:p>
            <a:pPr marL="0" indent="0">
              <a:buNone/>
            </a:pPr>
            <a:r>
              <a:rPr lang="en-US" dirty="0"/>
              <a:t>Require recipients to continually prove account ownership when they access shared items</a:t>
            </a:r>
          </a:p>
          <a:p>
            <a:pPr marL="0" indent="0">
              <a:buNone/>
            </a:pPr>
            <a:r>
              <a:rPr lang="en-US" dirty="0"/>
              <a:t>Customized external sharing policy URL</a:t>
            </a:r>
          </a:p>
        </p:txBody>
      </p:sp>
      <p:sp>
        <p:nvSpPr>
          <p:cNvPr id="5" name="Title 4">
            <a:extLst>
              <a:ext uri="{FF2B5EF4-FFF2-40B4-BE49-F238E27FC236}">
                <a16:creationId xmlns:a16="http://schemas.microsoft.com/office/drawing/2014/main" id="{EC795386-041E-4E1C-B309-65439EE9801B}"/>
              </a:ext>
            </a:extLst>
          </p:cNvPr>
          <p:cNvSpPr>
            <a:spLocks noGrp="1"/>
          </p:cNvSpPr>
          <p:nvPr>
            <p:ph type="title"/>
          </p:nvPr>
        </p:nvSpPr>
        <p:spPr/>
        <p:txBody>
          <a:bodyPr/>
          <a:lstStyle/>
          <a:p>
            <a:r>
              <a:rPr lang="en-US" dirty="0"/>
              <a:t>Additional Settings</a:t>
            </a:r>
          </a:p>
        </p:txBody>
      </p:sp>
      <p:pic>
        <p:nvPicPr>
          <p:cNvPr id="7170" name="Picture 2" descr="http://pluralsight-static.s3.amazonaws.com/authorkit/img-072419/Non-Tech-Objects/Gray/gear_Gray.png">
            <a:extLst>
              <a:ext uri="{FF2B5EF4-FFF2-40B4-BE49-F238E27FC236}">
                <a16:creationId xmlns:a16="http://schemas.microsoft.com/office/drawing/2014/main" id="{7D7E0494-83E4-4D62-90BB-024EAAD6CC3E}"/>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8357914" y="1861203"/>
            <a:ext cx="3127575" cy="31355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010BBCF-2121-4985-BDA6-A901E79DE6D9}"/>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3718294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130B14-B09F-4A50-A75E-F2118C65B7A8}"/>
              </a:ext>
            </a:extLst>
          </p:cNvPr>
          <p:cNvSpPr>
            <a:spLocks noGrp="1"/>
          </p:cNvSpPr>
          <p:nvPr>
            <p:ph type="title"/>
          </p:nvPr>
        </p:nvSpPr>
        <p:spPr/>
        <p:txBody>
          <a:bodyPr/>
          <a:lstStyle/>
          <a:p>
            <a:r>
              <a:rPr lang="en-US" dirty="0"/>
              <a:t>Notifications</a:t>
            </a:r>
          </a:p>
        </p:txBody>
      </p:sp>
      <p:sp>
        <p:nvSpPr>
          <p:cNvPr id="6" name="Text Placeholder 5">
            <a:extLst>
              <a:ext uri="{FF2B5EF4-FFF2-40B4-BE49-F238E27FC236}">
                <a16:creationId xmlns:a16="http://schemas.microsoft.com/office/drawing/2014/main" id="{E2ACE221-897A-4D32-A546-78953F768F46}"/>
              </a:ext>
            </a:extLst>
          </p:cNvPr>
          <p:cNvSpPr>
            <a:spLocks noGrp="1"/>
          </p:cNvSpPr>
          <p:nvPr>
            <p:ph type="body" sz="quarter" idx="12"/>
          </p:nvPr>
        </p:nvSpPr>
        <p:spPr>
          <a:xfrm>
            <a:off x="5037364" y="3045154"/>
            <a:ext cx="6776355" cy="1181862"/>
          </a:xfrm>
        </p:spPr>
        <p:txBody>
          <a:bodyPr/>
          <a:lstStyle/>
          <a:p>
            <a:pPr marL="0" indent="0">
              <a:buNone/>
            </a:pPr>
            <a:r>
              <a:rPr lang="en-US" dirty="0"/>
              <a:t>Bcc external sharing invitations</a:t>
            </a:r>
          </a:p>
          <a:p>
            <a:pPr lvl="1"/>
            <a:r>
              <a:rPr lang="en-US" dirty="0"/>
              <a:t>Copy an e-mail address on all external invitation requests</a:t>
            </a:r>
          </a:p>
        </p:txBody>
      </p:sp>
      <p:pic>
        <p:nvPicPr>
          <p:cNvPr id="8194" name="Picture 2" descr="http://pluralsight-static.s3.amazonaws.com/authorkit/img-072419/Tech-Objects/Gray/email-alert_Gray.png">
            <a:extLst>
              <a:ext uri="{FF2B5EF4-FFF2-40B4-BE49-F238E27FC236}">
                <a16:creationId xmlns:a16="http://schemas.microsoft.com/office/drawing/2014/main" id="{CB9A9F83-24B0-47BE-B034-8AE05B97D365}"/>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1008473" y="2140902"/>
            <a:ext cx="2576195" cy="25761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5AF979-C670-4048-A6AC-9B3344C8EB5F}"/>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2031490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2673C5-4027-44D7-8C90-32DAA2F925DC}"/>
              </a:ext>
            </a:extLst>
          </p:cNvPr>
          <p:cNvSpPr>
            <a:spLocks noGrp="1"/>
          </p:cNvSpPr>
          <p:nvPr>
            <p:ph type="title"/>
          </p:nvPr>
        </p:nvSpPr>
        <p:spPr>
          <a:xfrm>
            <a:off x="585216" y="2036027"/>
            <a:ext cx="5510784" cy="1495794"/>
          </a:xfrm>
        </p:spPr>
        <p:txBody>
          <a:bodyPr/>
          <a:lstStyle/>
          <a:p>
            <a:r>
              <a:rPr lang="en-US" dirty="0"/>
              <a:t>DEMO: Configuring external sharing settings at the Tenant level</a:t>
            </a:r>
          </a:p>
        </p:txBody>
      </p:sp>
      <p:sp>
        <p:nvSpPr>
          <p:cNvPr id="5" name="Text Placeholder 4">
            <a:extLst>
              <a:ext uri="{FF2B5EF4-FFF2-40B4-BE49-F238E27FC236}">
                <a16:creationId xmlns:a16="http://schemas.microsoft.com/office/drawing/2014/main" id="{EE2B5CFC-94F0-4BC3-B4B6-36609CD6F8C0}"/>
              </a:ext>
            </a:extLst>
          </p:cNvPr>
          <p:cNvSpPr>
            <a:spLocks noGrp="1"/>
          </p:cNvSpPr>
          <p:nvPr>
            <p:ph type="body" sz="quarter" idx="12"/>
          </p:nvPr>
        </p:nvSpPr>
        <p:spPr/>
        <p:txBody>
          <a:bodyPr/>
          <a:lstStyle/>
          <a:p>
            <a:endParaRPr lang="en-US" dirty="0"/>
          </a:p>
        </p:txBody>
      </p:sp>
      <p:sp>
        <p:nvSpPr>
          <p:cNvPr id="2" name="Rectangle 1">
            <a:extLst>
              <a:ext uri="{FF2B5EF4-FFF2-40B4-BE49-F238E27FC236}">
                <a16:creationId xmlns:a16="http://schemas.microsoft.com/office/drawing/2014/main" id="{58E75C3C-CF5F-4A4E-97F3-7B99F02B030E}"/>
              </a:ext>
            </a:extLst>
          </p:cNvPr>
          <p:cNvSpPr/>
          <p:nvPr/>
        </p:nvSpPr>
        <p:spPr>
          <a:xfrm>
            <a:off x="4635500" y="5911702"/>
            <a:ext cx="7556500" cy="946298"/>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233291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ACA963-009D-4900-A6C3-011FA71EF9A5}"/>
              </a:ext>
            </a:extLst>
          </p:cNvPr>
          <p:cNvSpPr>
            <a:spLocks noGrp="1"/>
          </p:cNvSpPr>
          <p:nvPr>
            <p:ph type="title"/>
          </p:nvPr>
        </p:nvSpPr>
        <p:spPr/>
        <p:txBody>
          <a:bodyPr/>
          <a:lstStyle/>
          <a:p>
            <a:r>
              <a:rPr lang="en-US" dirty="0"/>
              <a:t>Configuring External Sharing at the Site Collection Level</a:t>
            </a:r>
          </a:p>
        </p:txBody>
      </p:sp>
      <p:sp>
        <p:nvSpPr>
          <p:cNvPr id="4" name="Rectangle 3">
            <a:extLst>
              <a:ext uri="{FF2B5EF4-FFF2-40B4-BE49-F238E27FC236}">
                <a16:creationId xmlns:a16="http://schemas.microsoft.com/office/drawing/2014/main" id="{14B9EB1B-EB7D-434F-B80B-B976668C0446}"/>
              </a:ext>
            </a:extLst>
          </p:cNvPr>
          <p:cNvSpPr/>
          <p:nvPr/>
        </p:nvSpPr>
        <p:spPr>
          <a:xfrm>
            <a:off x="0" y="6396334"/>
            <a:ext cx="12192000" cy="46166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328817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2BFDA3-EB33-4F1E-8A3D-9502F1801278}"/>
              </a:ext>
            </a:extLst>
          </p:cNvPr>
          <p:cNvSpPr>
            <a:spLocks noGrp="1"/>
          </p:cNvSpPr>
          <p:nvPr>
            <p:ph type="title"/>
          </p:nvPr>
        </p:nvSpPr>
        <p:spPr/>
        <p:txBody>
          <a:bodyPr/>
          <a:lstStyle/>
          <a:p>
            <a:r>
              <a:rPr lang="en-US" dirty="0"/>
              <a:t>Configuring Site Collection External Sharing</a:t>
            </a:r>
          </a:p>
        </p:txBody>
      </p:sp>
      <p:sp>
        <p:nvSpPr>
          <p:cNvPr id="6" name="Text Placeholder 5">
            <a:extLst>
              <a:ext uri="{FF2B5EF4-FFF2-40B4-BE49-F238E27FC236}">
                <a16:creationId xmlns:a16="http://schemas.microsoft.com/office/drawing/2014/main" id="{F18351FE-51DD-42E9-9E38-2D1241721100}"/>
              </a:ext>
            </a:extLst>
          </p:cNvPr>
          <p:cNvSpPr>
            <a:spLocks noGrp="1"/>
          </p:cNvSpPr>
          <p:nvPr>
            <p:ph type="body" sz="quarter" idx="12"/>
          </p:nvPr>
        </p:nvSpPr>
        <p:spPr>
          <a:xfrm>
            <a:off x="5037364" y="2860488"/>
            <a:ext cx="6776355" cy="1551194"/>
          </a:xfrm>
        </p:spPr>
        <p:txBody>
          <a:bodyPr/>
          <a:lstStyle/>
          <a:p>
            <a:pPr marL="0" indent="0">
              <a:buNone/>
            </a:pPr>
            <a:r>
              <a:rPr lang="en-US" dirty="0"/>
              <a:t>Allows you to customize permissions at the site collection level</a:t>
            </a:r>
          </a:p>
          <a:p>
            <a:pPr lvl="1"/>
            <a:r>
              <a:rPr lang="en-US" dirty="0"/>
              <a:t>Most settings need to be equal or more restrictive than tenant level</a:t>
            </a:r>
          </a:p>
        </p:txBody>
      </p:sp>
      <p:pic>
        <p:nvPicPr>
          <p:cNvPr id="9218" name="Picture 2" descr="http://pluralsight-static.s3.amazonaws.com/authorkit/img-072419/Abstract-Ideas/Blue/settings_Blue.png">
            <a:extLst>
              <a:ext uri="{FF2B5EF4-FFF2-40B4-BE49-F238E27FC236}">
                <a16:creationId xmlns:a16="http://schemas.microsoft.com/office/drawing/2014/main" id="{DF88C6E6-6981-46F2-9DF1-F375AAC4E2E4}"/>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989704" y="2164673"/>
            <a:ext cx="2876774" cy="29428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7F477E2-C332-4337-A25F-8143902BAB1E}"/>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965809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98419" y="4386502"/>
            <a:ext cx="4669635" cy="738664"/>
          </a:xfrm>
          <a:prstGeom prst="rect">
            <a:avLst/>
          </a:prstGeom>
          <a:noFill/>
        </p:spPr>
        <p:txBody>
          <a:bodyPr wrap="square" lIns="0" tIns="0" rIns="0" bIns="0" rtlCol="0">
            <a:spAutoFit/>
          </a:bodyPr>
          <a:lstStyle/>
          <a:p>
            <a:pPr algn="ctr" defTabSz="914224">
              <a:defRPr/>
            </a:pPr>
            <a:r>
              <a:rPr lang="en-US" sz="1600" kern="0" dirty="0">
                <a:solidFill>
                  <a:srgbClr val="FFFFFF"/>
                </a:solidFill>
                <a:latin typeface="Roboto Condensed"/>
              </a:rPr>
              <a:t>There are many variations of passages of lorem ipsum available, but the majority have suffered alteration</a:t>
            </a:r>
            <a:br>
              <a:rPr lang="en-US" sz="1600" kern="0" dirty="0">
                <a:solidFill>
                  <a:srgbClr val="FFFFFF"/>
                </a:solidFill>
                <a:latin typeface="Roboto Condensed"/>
              </a:rPr>
            </a:br>
            <a:r>
              <a:rPr lang="en-US" sz="1600" kern="0" dirty="0">
                <a:solidFill>
                  <a:srgbClr val="FFFFFF"/>
                </a:solidFill>
                <a:latin typeface="Roboto Condensed"/>
              </a:rPr>
              <a:t>in some form, by injected humour</a:t>
            </a:r>
          </a:p>
        </p:txBody>
      </p:sp>
      <p:sp>
        <p:nvSpPr>
          <p:cNvPr id="40" name="Rectangle 39"/>
          <p:cNvSpPr/>
          <p:nvPr/>
        </p:nvSpPr>
        <p:spPr>
          <a:xfrm>
            <a:off x="746344" y="3618520"/>
            <a:ext cx="4373775" cy="582960"/>
          </a:xfrm>
          <a:prstGeom prst="rect">
            <a:avLst/>
          </a:prstGeom>
        </p:spPr>
        <p:txBody>
          <a:bodyPr wrap="none">
            <a:spAutoFit/>
          </a:bodyPr>
          <a:lstStyle/>
          <a:p>
            <a:pPr algn="ctr" defTabSz="914224">
              <a:defRPr/>
            </a:pPr>
            <a:r>
              <a:rPr lang="en-US" sz="3200" b="1" kern="0" dirty="0">
                <a:solidFill>
                  <a:srgbClr val="FFFFFF"/>
                </a:solidFill>
                <a:latin typeface="Roboto Condensed"/>
              </a:rPr>
              <a:t>THE KEY IS ALWAYS YOU!</a:t>
            </a:r>
          </a:p>
        </p:txBody>
      </p:sp>
      <p:cxnSp>
        <p:nvCxnSpPr>
          <p:cNvPr id="42" name="Straight Connector 41"/>
          <p:cNvCxnSpPr/>
          <p:nvPr/>
        </p:nvCxnSpPr>
        <p:spPr>
          <a:xfrm>
            <a:off x="1836552" y="4232905"/>
            <a:ext cx="219336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383157" y="3433157"/>
            <a:ext cx="5533951" cy="1156091"/>
            <a:chOff x="4787397" y="1800862"/>
            <a:chExt cx="4151052" cy="867191"/>
          </a:xfrm>
        </p:grpSpPr>
        <p:sp>
          <p:nvSpPr>
            <p:cNvPr id="45" name="TextBox 44"/>
            <p:cNvSpPr txBox="1"/>
            <p:nvPr/>
          </p:nvSpPr>
          <p:spPr>
            <a:xfrm>
              <a:off x="5689178" y="1818431"/>
              <a:ext cx="3249271" cy="849622"/>
            </a:xfrm>
            <a:prstGeom prst="rect">
              <a:avLst/>
            </a:prstGeom>
            <a:noFill/>
          </p:spPr>
          <p:txBody>
            <a:bodyPr wrap="square" lIns="0" tIns="0" rtlCol="0" anchor="t">
              <a:spAutoFit/>
            </a:bodyPr>
            <a:lstStyle/>
            <a:p>
              <a:pPr defTabSz="1218935">
                <a:spcBef>
                  <a:spcPct val="20000"/>
                </a:spcBef>
                <a:defRPr/>
              </a:pPr>
              <a:r>
                <a:rPr lang="en-US" sz="1866" b="1" kern="0" cap="all" dirty="0">
                  <a:solidFill>
                    <a:srgbClr val="176490"/>
                  </a:solidFill>
                  <a:latin typeface="Roboto Condensed"/>
                </a:rPr>
                <a:t>Pluralsight Author</a:t>
              </a:r>
              <a:br>
                <a:rPr lang="en-US" sz="1333" kern="0" dirty="0">
                  <a:solidFill>
                    <a:srgbClr val="262626">
                      <a:lumMod val="50000"/>
                      <a:lumOff val="50000"/>
                    </a:srgbClr>
                  </a:solidFill>
                  <a:latin typeface="Roboto Condensed"/>
                </a:rPr>
              </a:br>
              <a:r>
                <a:rPr lang="en-US" sz="1733" kern="0" dirty="0">
                  <a:solidFill>
                    <a:srgbClr val="52C3CB">
                      <a:lumMod val="25000"/>
                    </a:srgbClr>
                  </a:solidFill>
                  <a:latin typeface="Roboto Medium"/>
                </a:rPr>
                <a:t>Creating video content for one of the most popular and </a:t>
              </a:r>
              <a:r>
                <a:rPr lang="en-US" sz="1733" b="1" kern="0" dirty="0">
                  <a:solidFill>
                    <a:srgbClr val="0070C0"/>
                  </a:solidFill>
                  <a:latin typeface="Roboto Medium"/>
                </a:rPr>
                <a:t>best quality </a:t>
              </a:r>
              <a:r>
                <a:rPr lang="en-US" sz="1733" kern="0" dirty="0">
                  <a:solidFill>
                    <a:srgbClr val="52C3CB">
                      <a:lumMod val="25000"/>
                    </a:srgbClr>
                  </a:solidFill>
                  <a:latin typeface="Roboto Medium"/>
                </a:rPr>
                <a:t>online training sites.</a:t>
              </a:r>
            </a:p>
          </p:txBody>
        </p:sp>
        <p:grpSp>
          <p:nvGrpSpPr>
            <p:cNvPr id="53" name="Group 52"/>
            <p:cNvGrpSpPr/>
            <p:nvPr/>
          </p:nvGrpSpPr>
          <p:grpSpPr>
            <a:xfrm>
              <a:off x="4787397" y="1800862"/>
              <a:ext cx="685800" cy="685800"/>
              <a:chOff x="4771798" y="1787371"/>
              <a:chExt cx="685800" cy="685800"/>
            </a:xfrm>
            <a:blipFill>
              <a:blip r:embed="rId3"/>
              <a:stretch>
                <a:fillRect/>
              </a:stretch>
            </a:blipFill>
          </p:grpSpPr>
          <p:sp>
            <p:nvSpPr>
              <p:cNvPr id="35" name="Oval 34"/>
              <p:cNvSpPr/>
              <p:nvPr/>
            </p:nvSpPr>
            <p:spPr>
              <a:xfrm>
                <a:off x="4771798" y="1787371"/>
                <a:ext cx="685800" cy="685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3733" kern="0" dirty="0">
                  <a:solidFill>
                    <a:srgbClr val="FFFFFF"/>
                  </a:solidFill>
                  <a:latin typeface="Roboto Condensed"/>
                </a:endParaRPr>
              </a:p>
            </p:txBody>
          </p:sp>
          <p:sp>
            <p:nvSpPr>
              <p:cNvPr id="52" name="Freeform 51"/>
              <p:cNvSpPr>
                <a:spLocks noEditPoints="1"/>
              </p:cNvSpPr>
              <p:nvPr/>
            </p:nvSpPr>
            <p:spPr bwMode="auto">
              <a:xfrm>
                <a:off x="4899566" y="2005256"/>
                <a:ext cx="363316" cy="312728"/>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grpFill/>
              <a:ln w="9525">
                <a:noFill/>
                <a:round/>
                <a:headEnd/>
                <a:tailEnd/>
              </a:ln>
            </p:spPr>
            <p:txBody>
              <a:bodyPr vert="horz" wrap="square" lIns="121903" tIns="60952" rIns="121903" bIns="60952" numCol="1" anchor="t" anchorCtr="0" compatLnSpc="1">
                <a:prstTxWarp prst="textNoShape">
                  <a:avLst/>
                </a:prstTxWarp>
              </a:bodyPr>
              <a:lstStyle/>
              <a:p>
                <a:pPr defTabSz="914224">
                  <a:defRPr/>
                </a:pPr>
                <a:endParaRPr lang="en-US" sz="2400" kern="0" dirty="0">
                  <a:solidFill>
                    <a:sysClr val="windowText" lastClr="000000"/>
                  </a:solidFill>
                  <a:latin typeface="Roboto Condensed"/>
                </a:endParaRPr>
              </a:p>
            </p:txBody>
          </p:sp>
        </p:grpSp>
      </p:grpSp>
      <p:grpSp>
        <p:nvGrpSpPr>
          <p:cNvPr id="11" name="Group 10"/>
          <p:cNvGrpSpPr/>
          <p:nvPr/>
        </p:nvGrpSpPr>
        <p:grpSpPr>
          <a:xfrm>
            <a:off x="6342227" y="1014549"/>
            <a:ext cx="5551967" cy="1158787"/>
            <a:chOff x="4756695" y="760654"/>
            <a:chExt cx="4164566" cy="869214"/>
          </a:xfrm>
        </p:grpSpPr>
        <p:sp>
          <p:nvSpPr>
            <p:cNvPr id="30" name="TextBox 29"/>
            <p:cNvSpPr txBox="1"/>
            <p:nvPr/>
          </p:nvSpPr>
          <p:spPr>
            <a:xfrm>
              <a:off x="5671990" y="806352"/>
              <a:ext cx="3249271" cy="650079"/>
            </a:xfrm>
            <a:prstGeom prst="rect">
              <a:avLst/>
            </a:prstGeom>
            <a:noFill/>
          </p:spPr>
          <p:txBody>
            <a:bodyPr wrap="square" lIns="0" tIns="0" rtlCol="0" anchor="t">
              <a:spAutoFit/>
            </a:bodyPr>
            <a:lstStyle/>
            <a:p>
              <a:pPr defTabSz="1218935">
                <a:spcBef>
                  <a:spcPct val="20000"/>
                </a:spcBef>
                <a:defRPr/>
              </a:pPr>
              <a:r>
                <a:rPr lang="en-US" sz="1866" b="1" kern="0" cap="all" dirty="0">
                  <a:solidFill>
                    <a:srgbClr val="176490"/>
                  </a:solidFill>
                  <a:latin typeface="Roboto Condensed"/>
                </a:rPr>
                <a:t>Office Apps and Services </a:t>
              </a:r>
              <a:br>
                <a:rPr lang="en-US" sz="1333" kern="0" dirty="0">
                  <a:solidFill>
                    <a:srgbClr val="262626">
                      <a:lumMod val="50000"/>
                      <a:lumOff val="50000"/>
                    </a:srgbClr>
                  </a:solidFill>
                  <a:latin typeface="Roboto Condensed"/>
                </a:rPr>
              </a:br>
              <a:r>
                <a:rPr lang="en-US" sz="1733" b="1" kern="0" dirty="0">
                  <a:solidFill>
                    <a:srgbClr val="0070C0"/>
                  </a:solidFill>
                  <a:latin typeface="Roboto Medium"/>
                </a:rPr>
                <a:t>SharePoint MVP </a:t>
              </a:r>
              <a:r>
                <a:rPr lang="en-US" sz="1733" kern="0" dirty="0">
                  <a:solidFill>
                    <a:srgbClr val="52C3CB">
                      <a:lumMod val="25000"/>
                    </a:srgbClr>
                  </a:solidFill>
                  <a:latin typeface="Roboto Medium"/>
                </a:rPr>
                <a:t>since 2013</a:t>
              </a:r>
              <a:br>
                <a:rPr lang="en-US" sz="1733" kern="0" dirty="0">
                  <a:solidFill>
                    <a:srgbClr val="52C3CB">
                      <a:lumMod val="25000"/>
                    </a:srgbClr>
                  </a:solidFill>
                  <a:latin typeface="Roboto Medium"/>
                </a:rPr>
              </a:br>
              <a:r>
                <a:rPr lang="en-US" sz="1733" b="1" kern="0" dirty="0">
                  <a:solidFill>
                    <a:srgbClr val="0070C0"/>
                  </a:solidFill>
                  <a:latin typeface="Roboto Medium"/>
                </a:rPr>
                <a:t>MCT Regional Lead - Canada</a:t>
              </a:r>
              <a:endParaRPr lang="en-US" sz="1733" kern="0" dirty="0">
                <a:solidFill>
                  <a:srgbClr val="52C3CB">
                    <a:lumMod val="25000"/>
                  </a:srgbClr>
                </a:solidFill>
                <a:latin typeface="Roboto Medium"/>
              </a:endParaRPr>
            </a:p>
          </p:txBody>
        </p:sp>
        <p:sp>
          <p:nvSpPr>
            <p:cNvPr id="49" name="Oval 48"/>
            <p:cNvSpPr/>
            <p:nvPr/>
          </p:nvSpPr>
          <p:spPr>
            <a:xfrm>
              <a:off x="4756695" y="760654"/>
              <a:ext cx="899426" cy="869214"/>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defRPr/>
              </a:pPr>
              <a:endParaRPr lang="en-US" sz="3200" b="1" kern="0" dirty="0">
                <a:solidFill>
                  <a:srgbClr val="FFFFFF"/>
                </a:solidFill>
                <a:latin typeface="FontAwesome" pitchFamily="2" charset="0"/>
              </a:endParaRPr>
            </a:p>
          </p:txBody>
        </p:sp>
      </p:grpSp>
      <p:sp>
        <p:nvSpPr>
          <p:cNvPr id="58" name="Title 74"/>
          <p:cNvSpPr txBox="1">
            <a:spLocks/>
          </p:cNvSpPr>
          <p:nvPr/>
        </p:nvSpPr>
        <p:spPr>
          <a:xfrm>
            <a:off x="5865605" y="-83620"/>
            <a:ext cx="7517334" cy="471298"/>
          </a:xfrm>
          <a:prstGeom prst="rect">
            <a:avLst/>
          </a:prstGeom>
        </p:spPr>
        <p:txBody>
          <a:bodyPr/>
          <a:lstStyle>
            <a:lvl1pPr algn="l" defTabSz="914400" rtl="0" eaLnBrk="1" latinLnBrk="0" hangingPunct="1">
              <a:spcBef>
                <a:spcPct val="0"/>
              </a:spcBef>
              <a:buNone/>
              <a:defRPr sz="2800" b="1" kern="1200">
                <a:solidFill>
                  <a:schemeClr val="tx1">
                    <a:lumMod val="50000"/>
                    <a:lumOff val="50000"/>
                  </a:schemeClr>
                </a:solidFill>
                <a:latin typeface="+mj-lt"/>
                <a:ea typeface="+mj-ea"/>
                <a:cs typeface="+mj-cs"/>
              </a:defRPr>
            </a:lvl1pPr>
          </a:lstStyle>
          <a:p>
            <a:pPr defTabSz="914224">
              <a:defRPr/>
            </a:pPr>
            <a:r>
              <a:rPr lang="en-US" sz="3733" dirty="0">
                <a:solidFill>
                  <a:prstClr val="black"/>
                </a:solidFill>
                <a:latin typeface="Roboto Medium"/>
              </a:rPr>
              <a:t>About</a:t>
            </a:r>
            <a:r>
              <a:rPr lang="en-US" sz="3733" dirty="0">
                <a:solidFill>
                  <a:srgbClr val="262626">
                    <a:lumMod val="50000"/>
                    <a:lumOff val="50000"/>
                  </a:srgbClr>
                </a:solidFill>
                <a:latin typeface="Roboto Medium"/>
              </a:rPr>
              <a:t> </a:t>
            </a:r>
            <a:r>
              <a:rPr lang="en-US" sz="4266" dirty="0">
                <a:solidFill>
                  <a:srgbClr val="297FD5"/>
                </a:solidFill>
                <a:latin typeface="Roboto Medium"/>
              </a:rPr>
              <a:t>Vlad Catrinescu</a:t>
            </a:r>
          </a:p>
        </p:txBody>
      </p:sp>
      <p:grpSp>
        <p:nvGrpSpPr>
          <p:cNvPr id="9" name="Group 8"/>
          <p:cNvGrpSpPr/>
          <p:nvPr/>
        </p:nvGrpSpPr>
        <p:grpSpPr>
          <a:xfrm>
            <a:off x="6015181" y="6337591"/>
            <a:ext cx="2881864" cy="447736"/>
            <a:chOff x="4446638" y="4736924"/>
            <a:chExt cx="2161704" cy="335850"/>
          </a:xfrm>
        </p:grpSpPr>
        <p:pic>
          <p:nvPicPr>
            <p:cNvPr id="2050" name="Picture 2" descr="https://cdn.downdetector.com/static/uploads/c/300/a4e0b/twitter-logo_2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46638" y="4736924"/>
              <a:ext cx="390523" cy="3358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35638" y="4762478"/>
              <a:ext cx="1872704" cy="283380"/>
            </a:xfrm>
            <a:prstGeom prst="rect">
              <a:avLst/>
            </a:prstGeom>
            <a:noFill/>
          </p:spPr>
          <p:txBody>
            <a:bodyPr wrap="square" rtlCol="0">
              <a:spAutoFit/>
            </a:bodyPr>
            <a:lstStyle/>
            <a:p>
              <a:pPr defTabSz="914224">
                <a:defRPr/>
              </a:pPr>
              <a:r>
                <a:rPr lang="en-US" sz="1866" kern="0" dirty="0">
                  <a:solidFill>
                    <a:srgbClr val="52C3CB">
                      <a:lumMod val="25000"/>
                    </a:srgbClr>
                  </a:solidFill>
                  <a:latin typeface="Roboto Medium"/>
                </a:rPr>
                <a:t>@vladcatrinescu</a:t>
              </a:r>
            </a:p>
          </p:txBody>
        </p:sp>
      </p:grpSp>
      <p:grpSp>
        <p:nvGrpSpPr>
          <p:cNvPr id="10" name="Group 9"/>
          <p:cNvGrpSpPr/>
          <p:nvPr/>
        </p:nvGrpSpPr>
        <p:grpSpPr>
          <a:xfrm>
            <a:off x="8671521" y="6386335"/>
            <a:ext cx="2889527" cy="451040"/>
            <a:chOff x="6424894" y="4726888"/>
            <a:chExt cx="2167454" cy="338328"/>
          </a:xfrm>
        </p:grpSpPr>
        <p:pic>
          <p:nvPicPr>
            <p:cNvPr id="2052" name="Picture 4" descr="https://s.w.org/about/images/logos/wordpress-logo-notext-rg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24894" y="4726888"/>
              <a:ext cx="338328" cy="3383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763222" y="4731393"/>
              <a:ext cx="1829126" cy="300125"/>
            </a:xfrm>
            <a:prstGeom prst="rect">
              <a:avLst/>
            </a:prstGeom>
          </p:spPr>
          <p:txBody>
            <a:bodyPr wrap="none">
              <a:spAutoFit/>
            </a:bodyPr>
            <a:lstStyle/>
            <a:p>
              <a:pPr defTabSz="914224">
                <a:defRPr/>
              </a:pPr>
              <a:r>
                <a:rPr lang="en-US" sz="2000" kern="0" dirty="0">
                  <a:solidFill>
                    <a:srgbClr val="52C3CB">
                      <a:lumMod val="25000"/>
                    </a:srgbClr>
                  </a:solidFill>
                  <a:latin typeface="Roboto Medium"/>
                </a:rPr>
                <a:t>VladTalksTech.com</a:t>
              </a:r>
            </a:p>
          </p:txBody>
        </p:sp>
      </p:grpSp>
      <p:pic>
        <p:nvPicPr>
          <p:cNvPr id="8" name="Picture Placeholder 7"/>
          <p:cNvPicPr>
            <a:picLocks noGrp="1" noChangeAspect="1"/>
          </p:cNvPicPr>
          <p:nvPr>
            <p:ph type="pic" sz="quarter" idx="10"/>
          </p:nvPr>
        </p:nvPicPr>
        <p:blipFill rotWithShape="1">
          <a:blip r:embed="rId7" cstate="print">
            <a:extLst>
              <a:ext uri="{28A0092B-C50C-407E-A947-70E740481C1C}">
                <a14:useLocalDpi xmlns:a14="http://schemas.microsoft.com/office/drawing/2010/main" val="0"/>
              </a:ext>
            </a:extLst>
          </a:blip>
          <a:srcRect l="16256" t="-347" r="5765" b="347"/>
          <a:stretch/>
        </p:blipFill>
        <p:spPr>
          <a:xfrm rot="16200000">
            <a:off x="-521260" y="477693"/>
            <a:ext cx="6857028" cy="5862335"/>
          </a:xfrm>
        </p:spPr>
      </p:pic>
      <p:grpSp>
        <p:nvGrpSpPr>
          <p:cNvPr id="4" name="Group 3"/>
          <p:cNvGrpSpPr/>
          <p:nvPr/>
        </p:nvGrpSpPr>
        <p:grpSpPr>
          <a:xfrm>
            <a:off x="6446641" y="4736462"/>
            <a:ext cx="5470467" cy="1446940"/>
            <a:chOff x="6446690" y="4223046"/>
            <a:chExt cx="5471244" cy="1447142"/>
          </a:xfrm>
        </p:grpSpPr>
        <p:grpSp>
          <p:nvGrpSpPr>
            <p:cNvPr id="13" name="Group 12"/>
            <p:cNvGrpSpPr/>
            <p:nvPr/>
          </p:nvGrpSpPr>
          <p:grpSpPr>
            <a:xfrm>
              <a:off x="6546336" y="4270611"/>
              <a:ext cx="5371598" cy="1399577"/>
              <a:chOff x="4909751" y="3202950"/>
              <a:chExt cx="4028698" cy="1049680"/>
            </a:xfrm>
          </p:grpSpPr>
          <p:sp>
            <p:nvSpPr>
              <p:cNvPr id="24" name="TextBox 23"/>
              <p:cNvSpPr txBox="1"/>
              <p:nvPr/>
            </p:nvSpPr>
            <p:spPr>
              <a:xfrm>
                <a:off x="5689178" y="3202950"/>
                <a:ext cx="3249271" cy="1049680"/>
              </a:xfrm>
              <a:prstGeom prst="rect">
                <a:avLst/>
              </a:prstGeom>
              <a:noFill/>
            </p:spPr>
            <p:txBody>
              <a:bodyPr wrap="square" lIns="0" tIns="0" rtlCol="0" anchor="t">
                <a:spAutoFit/>
              </a:bodyPr>
              <a:lstStyle/>
              <a:p>
                <a:pPr defTabSz="1218935">
                  <a:spcBef>
                    <a:spcPct val="20000"/>
                  </a:spcBef>
                  <a:defRPr/>
                </a:pPr>
                <a:r>
                  <a:rPr lang="en-US" sz="1866" b="1" kern="0" cap="all" dirty="0">
                    <a:solidFill>
                      <a:srgbClr val="176490"/>
                    </a:solidFill>
                    <a:latin typeface="Roboto Condensed"/>
                  </a:rPr>
                  <a:t>Author</a:t>
                </a:r>
                <a:br>
                  <a:rPr lang="en-US" sz="1333" kern="0" dirty="0">
                    <a:solidFill>
                      <a:srgbClr val="262626">
                        <a:lumMod val="50000"/>
                        <a:lumOff val="50000"/>
                      </a:srgbClr>
                    </a:solidFill>
                    <a:latin typeface="Roboto Condensed"/>
                  </a:rPr>
                </a:br>
                <a:r>
                  <a:rPr lang="en-US" sz="1733" kern="0" dirty="0">
                    <a:solidFill>
                      <a:srgbClr val="52C3CB">
                        <a:lumMod val="25000"/>
                      </a:srgbClr>
                    </a:solidFill>
                    <a:latin typeface="Roboto Medium"/>
                  </a:rPr>
                  <a:t>Author of the books “</a:t>
                </a:r>
                <a:r>
                  <a:rPr lang="en-US" sz="1733" b="1" kern="0" dirty="0">
                    <a:solidFill>
                      <a:srgbClr val="0070C0"/>
                    </a:solidFill>
                    <a:latin typeface="Roboto Medium"/>
                  </a:rPr>
                  <a:t>Deploying SharePoint 2016</a:t>
                </a:r>
                <a:r>
                  <a:rPr lang="en-US" sz="1733" kern="0" dirty="0">
                    <a:solidFill>
                      <a:srgbClr val="52C3CB">
                        <a:lumMod val="25000"/>
                      </a:srgbClr>
                    </a:solidFill>
                    <a:latin typeface="Roboto Medium"/>
                  </a:rPr>
                  <a:t>” &amp; “</a:t>
                </a:r>
                <a:r>
                  <a:rPr lang="en-US" sz="1733" b="1" kern="0" dirty="0">
                    <a:solidFill>
                      <a:srgbClr val="0070C0"/>
                    </a:solidFill>
                    <a:latin typeface="Roboto Medium"/>
                  </a:rPr>
                  <a:t>Essential PowerShell for Office 365</a:t>
                </a:r>
                <a:r>
                  <a:rPr lang="en-US" sz="1733" kern="0" dirty="0">
                    <a:solidFill>
                      <a:srgbClr val="52C3CB">
                        <a:lumMod val="25000"/>
                      </a:srgbClr>
                    </a:solidFill>
                    <a:latin typeface="Roboto Medium"/>
                  </a:rPr>
                  <a:t>” &amp; “</a:t>
                </a:r>
                <a:r>
                  <a:rPr lang="en-US" sz="1733" b="1" kern="0" dirty="0">
                    <a:solidFill>
                      <a:srgbClr val="0070C0"/>
                    </a:solidFill>
                    <a:latin typeface="Roboto Medium"/>
                  </a:rPr>
                  <a:t>Deploying SharePoint 2019</a:t>
                </a:r>
                <a:r>
                  <a:rPr lang="en-US" sz="1733" kern="0" dirty="0">
                    <a:solidFill>
                      <a:srgbClr val="52C3CB">
                        <a:lumMod val="25000"/>
                      </a:srgbClr>
                    </a:solidFill>
                    <a:latin typeface="Roboto Medium"/>
                  </a:rPr>
                  <a:t>”  for Apress</a:t>
                </a:r>
              </a:p>
            </p:txBody>
          </p:sp>
          <p:sp>
            <p:nvSpPr>
              <p:cNvPr id="54" name="Freeform 5"/>
              <p:cNvSpPr>
                <a:spLocks noEditPoints="1"/>
              </p:cNvSpPr>
              <p:nvPr/>
            </p:nvSpPr>
            <p:spPr bwMode="auto">
              <a:xfrm>
                <a:off x="4909751" y="3398193"/>
                <a:ext cx="374145" cy="374144"/>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121903" tIns="60952" rIns="121903" bIns="60952" numCol="1" anchor="t" anchorCtr="0" compatLnSpc="1">
                <a:prstTxWarp prst="textNoShape">
                  <a:avLst/>
                </a:prstTxWarp>
              </a:bodyPr>
              <a:lstStyle/>
              <a:p>
                <a:pPr defTabSz="914224">
                  <a:defRPr/>
                </a:pPr>
                <a:endParaRPr lang="en-US" sz="2400" kern="0" dirty="0">
                  <a:solidFill>
                    <a:sysClr val="windowText" lastClr="000000"/>
                  </a:solidFill>
                  <a:latin typeface="Roboto Condensed"/>
                </a:endParaRPr>
              </a:p>
            </p:txBody>
          </p:sp>
        </p:grpSp>
        <p:pic>
          <p:nvPicPr>
            <p:cNvPr id="1026" name="Picture 2" descr="https://pbs.twimg.com/profile_images/1143172110/NewApressLogo_300x300_400x40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46690" y="4223046"/>
              <a:ext cx="914400" cy="914400"/>
            </a:xfrm>
            <a:prstGeom prst="ellipse">
              <a:avLst/>
            </a:prstGeom>
            <a:ln w="63500" cap="rnd">
              <a:solidFill>
                <a:srgbClr val="000105"/>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401E646E-5397-4F52-8920-09C32092F9EC}"/>
              </a:ext>
            </a:extLst>
          </p:cNvPr>
          <p:cNvGrpSpPr/>
          <p:nvPr/>
        </p:nvGrpSpPr>
        <p:grpSpPr>
          <a:xfrm>
            <a:off x="6400460" y="2309948"/>
            <a:ext cx="5483599" cy="914270"/>
            <a:chOff x="4792110" y="1628949"/>
            <a:chExt cx="4113283" cy="685800"/>
          </a:xfrm>
        </p:grpSpPr>
        <p:sp>
          <p:nvSpPr>
            <p:cNvPr id="28" name="TextBox 27">
              <a:extLst>
                <a:ext uri="{FF2B5EF4-FFF2-40B4-BE49-F238E27FC236}">
                  <a16:creationId xmlns:a16="http://schemas.microsoft.com/office/drawing/2014/main" id="{E2FB764F-8ACF-41E6-A30E-B03801DB0B55}"/>
                </a:ext>
              </a:extLst>
            </p:cNvPr>
            <p:cNvSpPr txBox="1"/>
            <p:nvPr/>
          </p:nvSpPr>
          <p:spPr>
            <a:xfrm>
              <a:off x="5656122" y="1736508"/>
              <a:ext cx="3249271" cy="449495"/>
            </a:xfrm>
            <a:prstGeom prst="rect">
              <a:avLst/>
            </a:prstGeom>
            <a:noFill/>
          </p:spPr>
          <p:txBody>
            <a:bodyPr wrap="square" lIns="0" tIns="0" rtlCol="0" anchor="t">
              <a:spAutoFit/>
            </a:bodyPr>
            <a:lstStyle/>
            <a:p>
              <a:pPr defTabSz="1218935">
                <a:spcBef>
                  <a:spcPct val="20000"/>
                </a:spcBef>
                <a:defRPr/>
              </a:pPr>
              <a:r>
                <a:rPr lang="en-US" sz="1866" b="1" kern="0" cap="all" dirty="0">
                  <a:solidFill>
                    <a:srgbClr val="176490"/>
                  </a:solidFill>
                  <a:latin typeface="Roboto Condensed"/>
                </a:rPr>
                <a:t>Product Evangelist</a:t>
              </a:r>
              <a:br>
                <a:rPr lang="en-US" sz="1333" kern="0" dirty="0">
                  <a:solidFill>
                    <a:srgbClr val="262626">
                      <a:lumMod val="50000"/>
                      <a:lumOff val="50000"/>
                    </a:srgbClr>
                  </a:solidFill>
                  <a:latin typeface="Roboto Condensed"/>
                </a:rPr>
              </a:br>
              <a:r>
                <a:rPr lang="en-US" sz="1733" kern="0" dirty="0">
                  <a:solidFill>
                    <a:srgbClr val="52C3CB">
                      <a:lumMod val="25000"/>
                    </a:srgbClr>
                  </a:solidFill>
                  <a:latin typeface="Roboto Medium"/>
                </a:rPr>
                <a:t>Working for </a:t>
              </a:r>
              <a:r>
                <a:rPr lang="en-US" sz="1733" b="1" kern="0" dirty="0" err="1">
                  <a:solidFill>
                    <a:srgbClr val="0070C0"/>
                  </a:solidFill>
                  <a:latin typeface="Roboto Medium"/>
                </a:rPr>
                <a:t>Valo</a:t>
              </a:r>
              <a:r>
                <a:rPr lang="en-US" sz="1733" b="1" kern="0" dirty="0">
                  <a:solidFill>
                    <a:srgbClr val="0070C0"/>
                  </a:solidFill>
                  <a:latin typeface="Roboto Medium"/>
                </a:rPr>
                <a:t> Intranet</a:t>
              </a:r>
              <a:endParaRPr lang="en-US" sz="1733" kern="0" dirty="0">
                <a:solidFill>
                  <a:srgbClr val="52C3CB">
                    <a:lumMod val="25000"/>
                  </a:srgbClr>
                </a:solidFill>
                <a:latin typeface="Roboto Medium"/>
              </a:endParaRPr>
            </a:p>
          </p:txBody>
        </p:sp>
        <p:pic>
          <p:nvPicPr>
            <p:cNvPr id="31" name="Picture 2" descr="https://www.valointranet.com/wp-content/themes/valo/images/valo-twitter-image.png">
              <a:extLst>
                <a:ext uri="{FF2B5EF4-FFF2-40B4-BE49-F238E27FC236}">
                  <a16:creationId xmlns:a16="http://schemas.microsoft.com/office/drawing/2014/main" id="{F3A1F5F1-27FF-4534-81E4-A803C784D77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92110" y="1628949"/>
              <a:ext cx="685800" cy="685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3100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barn(outVertical)">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F0FEB77-70BE-4DB5-A0E6-F79D0C1AE6E0}"/>
              </a:ext>
            </a:extLst>
          </p:cNvPr>
          <p:cNvSpPr>
            <a:spLocks noGrp="1"/>
          </p:cNvSpPr>
          <p:nvPr>
            <p:ph type="body" sz="quarter" idx="12"/>
          </p:nvPr>
        </p:nvSpPr>
        <p:spPr>
          <a:xfrm>
            <a:off x="378281" y="2236527"/>
            <a:ext cx="6776355" cy="3853363"/>
          </a:xfrm>
        </p:spPr>
        <p:txBody>
          <a:bodyPr/>
          <a:lstStyle/>
          <a:p>
            <a:pPr marL="0" indent="0">
              <a:buNone/>
            </a:pPr>
            <a:r>
              <a:rPr lang="en-US" sz="2000" dirty="0"/>
              <a:t>What is the most permissive level users can share to</a:t>
            </a:r>
          </a:p>
          <a:p>
            <a:pPr lvl="1"/>
            <a:r>
              <a:rPr lang="en-US" sz="1800" dirty="0"/>
              <a:t>Anyone</a:t>
            </a:r>
          </a:p>
          <a:p>
            <a:pPr lvl="1"/>
            <a:r>
              <a:rPr lang="en-US" sz="1800" dirty="0"/>
              <a:t>New and existing guests</a:t>
            </a:r>
          </a:p>
          <a:p>
            <a:pPr lvl="1"/>
            <a:r>
              <a:rPr lang="en-US" sz="1800" dirty="0"/>
              <a:t>Existing guests</a:t>
            </a:r>
          </a:p>
          <a:p>
            <a:pPr lvl="1"/>
            <a:r>
              <a:rPr lang="en-US" sz="1800" dirty="0"/>
              <a:t>Only people in your organization</a:t>
            </a:r>
          </a:p>
          <a:p>
            <a:pPr marL="0" indent="0">
              <a:buNone/>
            </a:pPr>
            <a:r>
              <a:rPr lang="en-US" sz="2000" dirty="0"/>
              <a:t>Default link type</a:t>
            </a:r>
          </a:p>
          <a:p>
            <a:pPr marL="0" indent="0">
              <a:buNone/>
            </a:pPr>
            <a:r>
              <a:rPr lang="en-US" sz="2000" dirty="0"/>
              <a:t>Default link permissions</a:t>
            </a:r>
          </a:p>
          <a:p>
            <a:pPr marL="0" indent="0">
              <a:buNone/>
            </a:pPr>
            <a:r>
              <a:rPr lang="en-US" sz="2000" dirty="0"/>
              <a:t>Limit external sharing by domain</a:t>
            </a:r>
          </a:p>
          <a:p>
            <a:pPr marL="0" indent="0">
              <a:buNone/>
            </a:pPr>
            <a:r>
              <a:rPr lang="en-US" sz="2000" dirty="0"/>
              <a:t>Preventing non-owners to invite new users</a:t>
            </a:r>
          </a:p>
          <a:p>
            <a:pPr marL="0" indent="0">
              <a:buNone/>
            </a:pPr>
            <a:r>
              <a:rPr lang="en-US" sz="2000" dirty="0"/>
              <a:t>Anonymous link expiration </a:t>
            </a:r>
          </a:p>
          <a:p>
            <a:endParaRPr lang="en-US" sz="2000" dirty="0"/>
          </a:p>
        </p:txBody>
      </p:sp>
      <p:sp>
        <p:nvSpPr>
          <p:cNvPr id="5" name="Title 4">
            <a:extLst>
              <a:ext uri="{FF2B5EF4-FFF2-40B4-BE49-F238E27FC236}">
                <a16:creationId xmlns:a16="http://schemas.microsoft.com/office/drawing/2014/main" id="{01BEF0F4-9335-4B58-AEF2-B1739B162D30}"/>
              </a:ext>
            </a:extLst>
          </p:cNvPr>
          <p:cNvSpPr>
            <a:spLocks noGrp="1"/>
          </p:cNvSpPr>
          <p:nvPr>
            <p:ph type="title"/>
          </p:nvPr>
        </p:nvSpPr>
        <p:spPr/>
        <p:txBody>
          <a:bodyPr/>
          <a:lstStyle/>
          <a:p>
            <a:r>
              <a:rPr lang="en-US" dirty="0"/>
              <a:t>Site Collection Sharing Settings</a:t>
            </a:r>
          </a:p>
        </p:txBody>
      </p:sp>
      <p:pic>
        <p:nvPicPr>
          <p:cNvPr id="10242" name="Picture 2" descr="http://pluralsight-static.s3.amazonaws.com/authorkit/img-072419/Abstract-Ideas/Green/gear-arrow_Green.png">
            <a:extLst>
              <a:ext uri="{FF2B5EF4-FFF2-40B4-BE49-F238E27FC236}">
                <a16:creationId xmlns:a16="http://schemas.microsoft.com/office/drawing/2014/main" id="{B869811A-C7A2-487C-9760-20D1ACC074DC}"/>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8160544" y="1874044"/>
            <a:ext cx="3533775" cy="3524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372A795-8A64-4BAA-B699-FC290CDC2364}"/>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3690475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BD3560-E68B-439E-9107-2B5BA66E0185}"/>
              </a:ext>
            </a:extLst>
          </p:cNvPr>
          <p:cNvSpPr>
            <a:spLocks noGrp="1"/>
          </p:cNvSpPr>
          <p:nvPr>
            <p:ph type="title"/>
          </p:nvPr>
        </p:nvSpPr>
        <p:spPr>
          <a:xfrm>
            <a:off x="585216" y="2036027"/>
            <a:ext cx="5510784" cy="1495794"/>
          </a:xfrm>
        </p:spPr>
        <p:txBody>
          <a:bodyPr/>
          <a:lstStyle/>
          <a:p>
            <a:r>
              <a:rPr lang="en-US" dirty="0"/>
              <a:t>DEMO:  Configuring external sharing at the Site Collection level</a:t>
            </a:r>
          </a:p>
        </p:txBody>
      </p:sp>
      <p:sp>
        <p:nvSpPr>
          <p:cNvPr id="3" name="Rectangle 2">
            <a:extLst>
              <a:ext uri="{FF2B5EF4-FFF2-40B4-BE49-F238E27FC236}">
                <a16:creationId xmlns:a16="http://schemas.microsoft.com/office/drawing/2014/main" id="{13A3C7ED-04F6-4EF9-8A64-231517FCAC37}"/>
              </a:ext>
            </a:extLst>
          </p:cNvPr>
          <p:cNvSpPr/>
          <p:nvPr/>
        </p:nvSpPr>
        <p:spPr>
          <a:xfrm>
            <a:off x="4635500" y="5911702"/>
            <a:ext cx="7556500" cy="946298"/>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66460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E779CF-CCD8-4534-BC7A-23B9D431BB19}"/>
              </a:ext>
            </a:extLst>
          </p:cNvPr>
          <p:cNvSpPr>
            <a:spLocks noGrp="1"/>
          </p:cNvSpPr>
          <p:nvPr>
            <p:ph type="title"/>
          </p:nvPr>
        </p:nvSpPr>
        <p:spPr/>
        <p:txBody>
          <a:bodyPr/>
          <a:lstStyle/>
          <a:p>
            <a:r>
              <a:rPr lang="en-US" dirty="0"/>
              <a:t>External Sharing in Office 365 Groups</a:t>
            </a:r>
            <a:endParaRPr lang="en-CA" dirty="0"/>
          </a:p>
        </p:txBody>
      </p:sp>
      <p:sp>
        <p:nvSpPr>
          <p:cNvPr id="4" name="Rectangle 3">
            <a:extLst>
              <a:ext uri="{FF2B5EF4-FFF2-40B4-BE49-F238E27FC236}">
                <a16:creationId xmlns:a16="http://schemas.microsoft.com/office/drawing/2014/main" id="{51E2CE3E-1939-40AF-93BC-B67AD399EBE9}"/>
              </a:ext>
            </a:extLst>
          </p:cNvPr>
          <p:cNvSpPr/>
          <p:nvPr/>
        </p:nvSpPr>
        <p:spPr>
          <a:xfrm>
            <a:off x="0" y="6396334"/>
            <a:ext cx="12192000" cy="46166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291589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DC9722-E12B-409F-970B-F00E22376505}"/>
              </a:ext>
            </a:extLst>
          </p:cNvPr>
          <p:cNvSpPr>
            <a:spLocks noGrp="1"/>
          </p:cNvSpPr>
          <p:nvPr>
            <p:ph type="title"/>
          </p:nvPr>
        </p:nvSpPr>
        <p:spPr/>
        <p:txBody>
          <a:bodyPr/>
          <a:lstStyle/>
          <a:p>
            <a:r>
              <a:rPr lang="en-US" dirty="0"/>
              <a:t>Available Settings</a:t>
            </a:r>
            <a:endParaRPr lang="en-CA" dirty="0"/>
          </a:p>
        </p:txBody>
      </p:sp>
      <p:sp>
        <p:nvSpPr>
          <p:cNvPr id="4" name="Text Placeholder 3">
            <a:extLst>
              <a:ext uri="{FF2B5EF4-FFF2-40B4-BE49-F238E27FC236}">
                <a16:creationId xmlns:a16="http://schemas.microsoft.com/office/drawing/2014/main" id="{113E80BD-E37D-4F6A-BB92-DF372C3AB9BB}"/>
              </a:ext>
            </a:extLst>
          </p:cNvPr>
          <p:cNvSpPr>
            <a:spLocks noGrp="1"/>
          </p:cNvSpPr>
          <p:nvPr>
            <p:ph type="body" sz="quarter" idx="12"/>
          </p:nvPr>
        </p:nvSpPr>
        <p:spPr>
          <a:xfrm>
            <a:off x="5037364" y="1789425"/>
            <a:ext cx="6776355" cy="3693319"/>
          </a:xfrm>
        </p:spPr>
        <p:txBody>
          <a:bodyPr/>
          <a:lstStyle/>
          <a:p>
            <a:pPr marL="0" indent="0">
              <a:buNone/>
            </a:pPr>
            <a:r>
              <a:rPr lang="en-US" dirty="0"/>
              <a:t>Tenant Level:</a:t>
            </a:r>
          </a:p>
          <a:p>
            <a:pPr lvl="1"/>
            <a:r>
              <a:rPr lang="en-US" dirty="0"/>
              <a:t>Can (new) external guests be added to an Office 365 Group</a:t>
            </a:r>
          </a:p>
          <a:p>
            <a:pPr lvl="1"/>
            <a:r>
              <a:rPr lang="en-US" dirty="0"/>
              <a:t>Can external users (even existing) access Office 365 Groups</a:t>
            </a:r>
          </a:p>
          <a:p>
            <a:pPr lvl="1"/>
            <a:r>
              <a:rPr lang="en-US" dirty="0"/>
              <a:t>Can guests be owners of a group</a:t>
            </a:r>
          </a:p>
          <a:p>
            <a:pPr marL="0" indent="0">
              <a:buNone/>
            </a:pPr>
            <a:r>
              <a:rPr lang="en-US" dirty="0"/>
              <a:t>Group Level</a:t>
            </a:r>
          </a:p>
          <a:p>
            <a:pPr lvl="1"/>
            <a:r>
              <a:rPr lang="en-US" dirty="0"/>
              <a:t>Can users add external users to a specific group</a:t>
            </a:r>
            <a:endParaRPr lang="en-CA" dirty="0"/>
          </a:p>
        </p:txBody>
      </p:sp>
      <p:pic>
        <p:nvPicPr>
          <p:cNvPr id="3074" name="Picture 2" descr="http://pluralsight-static.s3.amazonaws.com/authorkit/img-041619/Non-Tech-Objects/Gray/gear_Gray.png">
            <a:extLst>
              <a:ext uri="{FF2B5EF4-FFF2-40B4-BE49-F238E27FC236}">
                <a16:creationId xmlns:a16="http://schemas.microsoft.com/office/drawing/2014/main" id="{54C6BC12-2D3F-44D3-9ADA-BF99B439552D}"/>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1016516" y="2077598"/>
            <a:ext cx="2695891" cy="27028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37F4CA7-B75D-4EE0-81DF-82E4D9C8C81C}"/>
              </a:ext>
            </a:extLst>
          </p:cNvPr>
          <p:cNvPicPr>
            <a:picLocks noChangeAspect="1"/>
          </p:cNvPicPr>
          <p:nvPr/>
        </p:nvPicPr>
        <p:blipFill>
          <a:blip r:embed="rId3" cstate="print">
            <a:alphaModFix amt="60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3980974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1F31-6E8A-4AA7-BF5C-0FCB2CE80481}"/>
              </a:ext>
            </a:extLst>
          </p:cNvPr>
          <p:cNvSpPr>
            <a:spLocks noGrp="1"/>
          </p:cNvSpPr>
          <p:nvPr>
            <p:ph type="title"/>
          </p:nvPr>
        </p:nvSpPr>
        <p:spPr>
          <a:xfrm>
            <a:off x="585216" y="2534625"/>
            <a:ext cx="5510784" cy="997196"/>
          </a:xfrm>
        </p:spPr>
        <p:txBody>
          <a:bodyPr/>
          <a:lstStyle/>
          <a:p>
            <a:r>
              <a:rPr lang="en-US" dirty="0"/>
              <a:t>DEMO:  External Sharing in Office 365 Groups</a:t>
            </a:r>
          </a:p>
        </p:txBody>
      </p:sp>
      <p:sp>
        <p:nvSpPr>
          <p:cNvPr id="5" name="Text Placeholder 4">
            <a:extLst>
              <a:ext uri="{FF2B5EF4-FFF2-40B4-BE49-F238E27FC236}">
                <a16:creationId xmlns:a16="http://schemas.microsoft.com/office/drawing/2014/main" id="{A0E63595-5B0A-42A3-B51B-ED581332A53A}"/>
              </a:ext>
            </a:extLst>
          </p:cNvPr>
          <p:cNvSpPr>
            <a:spLocks noGrp="1"/>
          </p:cNvSpPr>
          <p:nvPr>
            <p:ph type="body" sz="quarter" idx="12"/>
          </p:nvPr>
        </p:nvSpPr>
        <p:spPr/>
        <p:txBody>
          <a:bodyPr/>
          <a:lstStyle/>
          <a:p>
            <a:endParaRPr lang="en-CA" dirty="0"/>
          </a:p>
        </p:txBody>
      </p:sp>
      <p:sp>
        <p:nvSpPr>
          <p:cNvPr id="3" name="Rectangle 2">
            <a:extLst>
              <a:ext uri="{FF2B5EF4-FFF2-40B4-BE49-F238E27FC236}">
                <a16:creationId xmlns:a16="http://schemas.microsoft.com/office/drawing/2014/main" id="{23732077-D43F-404E-B52B-C23768ECA6E8}"/>
              </a:ext>
            </a:extLst>
          </p:cNvPr>
          <p:cNvSpPr/>
          <p:nvPr/>
        </p:nvSpPr>
        <p:spPr>
          <a:xfrm>
            <a:off x="4635500" y="5911702"/>
            <a:ext cx="7556500" cy="946298"/>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182119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F8C9F6-9F18-40C2-9240-5CB18AD94CEC}"/>
              </a:ext>
            </a:extLst>
          </p:cNvPr>
          <p:cNvSpPr>
            <a:spLocks noGrp="1"/>
          </p:cNvSpPr>
          <p:nvPr>
            <p:ph type="title"/>
          </p:nvPr>
        </p:nvSpPr>
        <p:spPr/>
        <p:txBody>
          <a:bodyPr/>
          <a:lstStyle/>
          <a:p>
            <a:r>
              <a:rPr lang="en-US" dirty="0"/>
              <a:t>Creating your External Sharing governance policy</a:t>
            </a:r>
          </a:p>
        </p:txBody>
      </p:sp>
      <p:sp>
        <p:nvSpPr>
          <p:cNvPr id="4" name="Rectangle 3">
            <a:extLst>
              <a:ext uri="{FF2B5EF4-FFF2-40B4-BE49-F238E27FC236}">
                <a16:creationId xmlns:a16="http://schemas.microsoft.com/office/drawing/2014/main" id="{5F17D189-EF05-43D4-9DEA-B756AF706E4C}"/>
              </a:ext>
            </a:extLst>
          </p:cNvPr>
          <p:cNvSpPr/>
          <p:nvPr/>
        </p:nvSpPr>
        <p:spPr>
          <a:xfrm>
            <a:off x="0" y="6396334"/>
            <a:ext cx="12192000" cy="46166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25980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Segoe UI Semibold"/>
              </a:rPr>
              <a:t>Identify types of sites</a:t>
            </a:r>
          </a:p>
        </p:txBody>
      </p:sp>
      <p:sp>
        <p:nvSpPr>
          <p:cNvPr id="3" name="Rectangle 2"/>
          <p:cNvSpPr/>
          <p:nvPr/>
        </p:nvSpPr>
        <p:spPr bwMode="auto">
          <a:xfrm>
            <a:off x="393700" y="1187939"/>
            <a:ext cx="2256674" cy="2267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p:cNvSpPr/>
          <p:nvPr/>
        </p:nvSpPr>
        <p:spPr bwMode="auto">
          <a:xfrm>
            <a:off x="4995570" y="1187939"/>
            <a:ext cx="2256674" cy="2267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p:cNvSpPr/>
          <p:nvPr/>
        </p:nvSpPr>
        <p:spPr bwMode="auto">
          <a:xfrm>
            <a:off x="9597440" y="1187939"/>
            <a:ext cx="2300873" cy="2267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p:cNvSpPr txBox="1"/>
          <p:nvPr/>
        </p:nvSpPr>
        <p:spPr>
          <a:xfrm>
            <a:off x="393700" y="2710071"/>
            <a:ext cx="2256674" cy="3779629"/>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algn="ctr">
              <a:defRPr>
                <a:gradFill>
                  <a:gsLst>
                    <a:gs pos="0">
                      <a:srgbClr val="000000"/>
                    </a:gs>
                    <a:gs pos="100000">
                      <a:srgbClr val="000000"/>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1" i="0" u="none" strike="noStrike" kern="1200" cap="small" spc="0" normalizeH="0" baseline="0" noProof="0" dirty="0">
                <a:ln>
                  <a:noFill/>
                </a:ln>
                <a:solidFill>
                  <a:srgbClr val="0072C6"/>
                </a:solidFill>
                <a:effectLst/>
                <a:uLnTx/>
                <a:uFillTx/>
                <a:latin typeface="Gotham Medium"/>
                <a:ea typeface="+mn-ea"/>
                <a:cs typeface="Segoe UI Semibold" panose="020B0702040204020203" pitchFamily="34" charset="0"/>
              </a:rPr>
              <a:t>Project management</a:t>
            </a:r>
            <a:endParaRPr kumimoji="0" lang="en-US" sz="1800" b="1" i="0" u="none" strike="noStrike" kern="1200" cap="none" spc="0" normalizeH="0" baseline="0" noProof="0" dirty="0">
              <a:ln>
                <a:noFill/>
              </a:ln>
              <a:solidFill>
                <a:srgbClr val="0072C6"/>
              </a:solidFill>
              <a:effectLst/>
              <a:uLnTx/>
              <a:uFillTx/>
              <a:latin typeface="Gotham Medium"/>
              <a:ea typeface="Segoe UI" pitchFamily="34" charset="0"/>
              <a:cs typeface="Segoe UI" pitchFamily="34" charset="0"/>
            </a:endParaRPr>
          </a:p>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6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1600" b="0" i="0" u="none" strike="noStrike" kern="1200" cap="none" spc="0" normalizeH="0" baseline="0" noProof="0" dirty="0">
                <a:ln>
                  <a:noFill/>
                </a:ln>
                <a:gradFill>
                  <a:gsLst>
                    <a:gs pos="0">
                      <a:srgbClr val="000000"/>
                    </a:gs>
                    <a:gs pos="100000">
                      <a:srgbClr val="000000"/>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Open to External Sharing with users that must be authenticated </a:t>
            </a:r>
          </a:p>
        </p:txBody>
      </p:sp>
      <p:sp>
        <p:nvSpPr>
          <p:cNvPr id="10" name="TextBox 9"/>
          <p:cNvSpPr txBox="1"/>
          <p:nvPr/>
        </p:nvSpPr>
        <p:spPr>
          <a:xfrm>
            <a:off x="4995570" y="2710070"/>
            <a:ext cx="2256674" cy="3779629"/>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1" i="0" u="none" strike="noStrike" kern="1200" cap="small" spc="0" normalizeH="0" baseline="0" noProof="0" dirty="0">
                <a:ln>
                  <a:noFill/>
                </a:ln>
                <a:solidFill>
                  <a:srgbClr val="0072C6"/>
                </a:solidFill>
                <a:effectLst/>
                <a:uLnTx/>
                <a:uFillTx/>
                <a:latin typeface="Gotham Medium"/>
                <a:ea typeface="+mn-ea"/>
                <a:cs typeface="Segoe UI Semibold" panose="020B0702040204020203" pitchFamily="34" charset="0"/>
              </a:rPr>
              <a:t>Communication</a:t>
            </a:r>
          </a:p>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cs typeface="Segoe UI" pitchFamily="34" charset="0"/>
              </a:rPr>
              <a:t>No External Sharing at all</a:t>
            </a:r>
          </a:p>
        </p:txBody>
      </p:sp>
      <p:sp>
        <p:nvSpPr>
          <p:cNvPr id="12" name="TextBox 11"/>
          <p:cNvSpPr txBox="1"/>
          <p:nvPr/>
        </p:nvSpPr>
        <p:spPr>
          <a:xfrm>
            <a:off x="9597440" y="2710070"/>
            <a:ext cx="2300873" cy="3779629"/>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1" i="0" u="none" strike="noStrike" kern="1200" cap="small" spc="0" normalizeH="0" baseline="0" noProof="0" dirty="0">
                <a:ln>
                  <a:noFill/>
                </a:ln>
                <a:solidFill>
                  <a:srgbClr val="0072C6"/>
                </a:solidFill>
                <a:effectLst/>
                <a:uLnTx/>
                <a:uFillTx/>
                <a:latin typeface="Gotham Medium"/>
                <a:ea typeface="+mn-ea"/>
                <a:cs typeface="Segoe UI Semibold" panose="020B0702040204020203" pitchFamily="34" charset="0"/>
              </a:rPr>
              <a:t>Partner Collaboration</a:t>
            </a:r>
            <a:endParaRPr kumimoji="0" lang="en-US" sz="1800" b="0" i="0" u="none" strike="noStrike" kern="1200" cap="none" spc="0" normalizeH="0" baseline="0" noProof="0" dirty="0">
              <a:ln>
                <a:noFill/>
              </a:ln>
              <a:solidFill>
                <a:srgbClr val="0072C6"/>
              </a:solidFill>
              <a:effectLst/>
              <a:uLnTx/>
              <a:uFillTx/>
              <a:latin typeface="Gotham Medium"/>
              <a:ea typeface="+mn-ea"/>
              <a:cs typeface="Segoe UI" pitchFamily="34" charset="0"/>
            </a:endParaRPr>
          </a:p>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panose="020B0502040204020203" pitchFamily="34" charset="0"/>
                <a:cs typeface="Segoe UI" pitchFamily="34" charset="0"/>
              </a:rPr>
              <a:t>External sharing is only open to the domain of the partner</a:t>
            </a:r>
          </a:p>
        </p:txBody>
      </p:sp>
      <p:pic>
        <p:nvPicPr>
          <p:cNvPr id="13" name="Picture 12">
            <a:extLst>
              <a:ext uri="{FF2B5EF4-FFF2-40B4-BE49-F238E27FC236}">
                <a16:creationId xmlns:a16="http://schemas.microsoft.com/office/drawing/2014/main" id="{EA13337B-45EC-4CA4-8353-F983B5784D04}"/>
              </a:ext>
            </a:extLst>
          </p:cNvPr>
          <p:cNvPicPr>
            <a:picLocks noChangeAspect="1"/>
          </p:cNvPicPr>
          <p:nvPr/>
        </p:nvPicPr>
        <p:blipFill>
          <a:blip r:embed="rId3"/>
          <a:stretch>
            <a:fillRect/>
          </a:stretch>
        </p:blipFill>
        <p:spPr>
          <a:xfrm>
            <a:off x="747683" y="1283012"/>
            <a:ext cx="1390135" cy="1139283"/>
          </a:xfrm>
          <a:prstGeom prst="rect">
            <a:avLst/>
          </a:prstGeom>
        </p:spPr>
      </p:pic>
      <p:pic>
        <p:nvPicPr>
          <p:cNvPr id="15" name="Picture 14">
            <a:extLst>
              <a:ext uri="{FF2B5EF4-FFF2-40B4-BE49-F238E27FC236}">
                <a16:creationId xmlns:a16="http://schemas.microsoft.com/office/drawing/2014/main" id="{5A16C478-5C75-4EC2-B546-3899C385D609}"/>
              </a:ext>
            </a:extLst>
          </p:cNvPr>
          <p:cNvPicPr>
            <a:picLocks noChangeAspect="1"/>
          </p:cNvPicPr>
          <p:nvPr/>
        </p:nvPicPr>
        <p:blipFill>
          <a:blip r:embed="rId4"/>
          <a:stretch>
            <a:fillRect/>
          </a:stretch>
        </p:blipFill>
        <p:spPr>
          <a:xfrm>
            <a:off x="5511967" y="1362882"/>
            <a:ext cx="1003961" cy="935896"/>
          </a:xfrm>
          <a:prstGeom prst="rect">
            <a:avLst/>
          </a:prstGeom>
        </p:spPr>
      </p:pic>
      <p:pic>
        <p:nvPicPr>
          <p:cNvPr id="17" name="Picture 16">
            <a:extLst>
              <a:ext uri="{FF2B5EF4-FFF2-40B4-BE49-F238E27FC236}">
                <a16:creationId xmlns:a16="http://schemas.microsoft.com/office/drawing/2014/main" id="{409B0EC9-60A4-4CD5-AC34-769E23EFAABE}"/>
              </a:ext>
            </a:extLst>
          </p:cNvPr>
          <p:cNvPicPr>
            <a:picLocks noChangeAspect="1"/>
          </p:cNvPicPr>
          <p:nvPr/>
        </p:nvPicPr>
        <p:blipFill>
          <a:blip r:embed="rId5"/>
          <a:stretch>
            <a:fillRect/>
          </a:stretch>
        </p:blipFill>
        <p:spPr>
          <a:xfrm>
            <a:off x="10284305" y="1463400"/>
            <a:ext cx="933660" cy="958895"/>
          </a:xfrm>
          <a:prstGeom prst="rect">
            <a:avLst/>
          </a:prstGeom>
        </p:spPr>
      </p:pic>
    </p:spTree>
    <p:extLst>
      <p:ext uri="{BB962C8B-B14F-4D97-AF65-F5344CB8AC3E}">
        <p14:creationId xmlns:p14="http://schemas.microsoft.com/office/powerpoint/2010/main" val="520363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10"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1CBDC7-76FC-4F75-86FA-E8279D8F3B6D}"/>
              </a:ext>
            </a:extLst>
          </p:cNvPr>
          <p:cNvSpPr>
            <a:spLocks noGrp="1"/>
          </p:cNvSpPr>
          <p:nvPr>
            <p:ph type="title"/>
          </p:nvPr>
        </p:nvSpPr>
        <p:spPr/>
        <p:txBody>
          <a:bodyPr/>
          <a:lstStyle/>
          <a:p>
            <a:r>
              <a:rPr lang="en-US" dirty="0"/>
              <a:t>Conclusion</a:t>
            </a:r>
          </a:p>
        </p:txBody>
      </p:sp>
      <p:sp>
        <p:nvSpPr>
          <p:cNvPr id="4" name="Rectangle 3">
            <a:extLst>
              <a:ext uri="{FF2B5EF4-FFF2-40B4-BE49-F238E27FC236}">
                <a16:creationId xmlns:a16="http://schemas.microsoft.com/office/drawing/2014/main" id="{A11F13B8-545F-4857-B20B-0539F984C13E}"/>
              </a:ext>
            </a:extLst>
          </p:cNvPr>
          <p:cNvSpPr/>
          <p:nvPr/>
        </p:nvSpPr>
        <p:spPr>
          <a:xfrm>
            <a:off x="0" y="6396334"/>
            <a:ext cx="12192000" cy="46166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358000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E1BDD284-4792-48DB-ABC0-18B723EB1702}"/>
              </a:ext>
            </a:extLst>
          </p:cNvPr>
          <p:cNvSpPr/>
          <p:nvPr/>
        </p:nvSpPr>
        <p:spPr bwMode="auto">
          <a:xfrm>
            <a:off x="4909087" y="3552413"/>
            <a:ext cx="2362867" cy="2036954"/>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Gotham Medium"/>
              <a:ea typeface="+mn-ea"/>
              <a:cs typeface="+mn-cs"/>
            </a:endParaRPr>
          </a:p>
        </p:txBody>
      </p:sp>
      <p:sp>
        <p:nvSpPr>
          <p:cNvPr id="3" name="Flowchart: Process 2">
            <a:extLst>
              <a:ext uri="{FF2B5EF4-FFF2-40B4-BE49-F238E27FC236}">
                <a16:creationId xmlns:a16="http://schemas.microsoft.com/office/drawing/2014/main" id="{289B3612-F532-43AB-B0A1-DD7D4F1DD90F}"/>
              </a:ext>
            </a:extLst>
          </p:cNvPr>
          <p:cNvSpPr/>
          <p:nvPr/>
        </p:nvSpPr>
        <p:spPr bwMode="auto">
          <a:xfrm>
            <a:off x="1223132" y="3475327"/>
            <a:ext cx="9734775" cy="154171"/>
          </a:xfrm>
          <a:prstGeom prst="flowChartProcess">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Gotham Medium"/>
              <a:ea typeface="+mn-ea"/>
              <a:cs typeface="+mn-cs"/>
            </a:endParaRPr>
          </a:p>
        </p:txBody>
      </p:sp>
      <p:grpSp>
        <p:nvGrpSpPr>
          <p:cNvPr id="4" name="Group 3">
            <a:extLst>
              <a:ext uri="{FF2B5EF4-FFF2-40B4-BE49-F238E27FC236}">
                <a16:creationId xmlns:a16="http://schemas.microsoft.com/office/drawing/2014/main" id="{528DCB80-1F24-46CF-9E73-91B729AE1427}"/>
              </a:ext>
            </a:extLst>
          </p:cNvPr>
          <p:cNvGrpSpPr/>
          <p:nvPr/>
        </p:nvGrpSpPr>
        <p:grpSpPr>
          <a:xfrm>
            <a:off x="9364054" y="2326285"/>
            <a:ext cx="1709628" cy="990199"/>
            <a:chOff x="3928976" y="1016585"/>
            <a:chExt cx="1354196" cy="784340"/>
          </a:xfrm>
        </p:grpSpPr>
        <p:sp>
          <p:nvSpPr>
            <p:cNvPr id="5" name="Freeform: Shape 4">
              <a:extLst>
                <a:ext uri="{FF2B5EF4-FFF2-40B4-BE49-F238E27FC236}">
                  <a16:creationId xmlns:a16="http://schemas.microsoft.com/office/drawing/2014/main" id="{873A8E99-E778-4D0B-8357-F0433EA3E540}"/>
                </a:ext>
              </a:extLst>
            </p:cNvPr>
            <p:cNvSpPr/>
            <p:nvPr/>
          </p:nvSpPr>
          <p:spPr bwMode="auto">
            <a:xfrm rot="1800000">
              <a:off x="4945073" y="1283425"/>
              <a:ext cx="241463" cy="517500"/>
            </a:xfrm>
            <a:custGeom>
              <a:avLst/>
              <a:gdLst>
                <a:gd name="connsiteX0" fmla="*/ 154252 w 324830"/>
                <a:gd name="connsiteY0" fmla="*/ 0 h 696172"/>
                <a:gd name="connsiteX1" fmla="*/ 324830 w 324830"/>
                <a:gd name="connsiteY1" fmla="*/ 300212 h 696172"/>
                <a:gd name="connsiteX2" fmla="*/ 254954 w 324830"/>
                <a:gd name="connsiteY2" fmla="*/ 593521 h 696172"/>
                <a:gd name="connsiteX3" fmla="*/ 20008 w 324830"/>
                <a:gd name="connsiteY3" fmla="*/ 696172 h 696172"/>
                <a:gd name="connsiteX4" fmla="*/ 0 w 324830"/>
                <a:gd name="connsiteY4" fmla="*/ 690234 h 696172"/>
                <a:gd name="connsiteX5" fmla="*/ 0 w 324830"/>
                <a:gd name="connsiteY5" fmla="*/ 94910 h 696172"/>
                <a:gd name="connsiteX6" fmla="*/ 154252 w 324830"/>
                <a:gd name="connsiteY6" fmla="*/ 0 h 69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830" h="696172">
                  <a:moveTo>
                    <a:pt x="154252" y="0"/>
                  </a:moveTo>
                  <a:cubicBezTo>
                    <a:pt x="211111" y="100071"/>
                    <a:pt x="267971" y="200141"/>
                    <a:pt x="324830" y="300212"/>
                  </a:cubicBezTo>
                  <a:lnTo>
                    <a:pt x="254954" y="593521"/>
                  </a:lnTo>
                  <a:lnTo>
                    <a:pt x="20008" y="696172"/>
                  </a:lnTo>
                  <a:lnTo>
                    <a:pt x="0" y="690234"/>
                  </a:lnTo>
                  <a:lnTo>
                    <a:pt x="0" y="94910"/>
                  </a:lnTo>
                  <a:lnTo>
                    <a:pt x="154252" y="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Freeform: Shape 5">
              <a:extLst>
                <a:ext uri="{FF2B5EF4-FFF2-40B4-BE49-F238E27FC236}">
                  <a16:creationId xmlns:a16="http://schemas.microsoft.com/office/drawing/2014/main" id="{1F72D9C1-D0BE-43B8-A716-D1E6B47D90C2}"/>
                </a:ext>
              </a:extLst>
            </p:cNvPr>
            <p:cNvSpPr/>
            <p:nvPr/>
          </p:nvSpPr>
          <p:spPr bwMode="auto">
            <a:xfrm rot="1800000">
              <a:off x="4252183" y="1276751"/>
              <a:ext cx="279032" cy="515440"/>
            </a:xfrm>
            <a:custGeom>
              <a:avLst/>
              <a:gdLst>
                <a:gd name="connsiteX0" fmla="*/ 0 w 346970"/>
                <a:gd name="connsiteY0" fmla="*/ 116256 h 693401"/>
                <a:gd name="connsiteX1" fmla="*/ 148975 w 346970"/>
                <a:gd name="connsiteY1" fmla="*/ 33819 h 693401"/>
                <a:gd name="connsiteX2" fmla="*/ 287018 w 346970"/>
                <a:gd name="connsiteY2" fmla="*/ 58605 h 693401"/>
                <a:gd name="connsiteX3" fmla="*/ 346970 w 346970"/>
                <a:gd name="connsiteY3" fmla="*/ 0 h 693401"/>
                <a:gd name="connsiteX4" fmla="*/ 346970 w 346970"/>
                <a:gd name="connsiteY4" fmla="*/ 71927 h 693401"/>
                <a:gd name="connsiteX5" fmla="*/ 286637 w 346970"/>
                <a:gd name="connsiteY5" fmla="*/ 105569 h 693401"/>
                <a:gd name="connsiteX6" fmla="*/ 317576 w 346970"/>
                <a:gd name="connsiteY6" fmla="*/ 354421 h 693401"/>
                <a:gd name="connsiteX7" fmla="*/ 265833 w 346970"/>
                <a:gd name="connsiteY7" fmla="*/ 541024 h 693401"/>
                <a:gd name="connsiteX8" fmla="*/ 73346 w 346970"/>
                <a:gd name="connsiteY8" fmla="*/ 693401 h 693401"/>
                <a:gd name="connsiteX9" fmla="*/ 0 w 346970"/>
                <a:gd name="connsiteY9" fmla="*/ 680507 h 693401"/>
                <a:gd name="connsiteX10" fmla="*/ 0 w 346970"/>
                <a:gd name="connsiteY10" fmla="*/ 116256 h 69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970" h="693401">
                  <a:moveTo>
                    <a:pt x="0" y="116256"/>
                  </a:moveTo>
                  <a:lnTo>
                    <a:pt x="148975" y="33819"/>
                  </a:lnTo>
                  <a:lnTo>
                    <a:pt x="287018" y="58605"/>
                  </a:lnTo>
                  <a:lnTo>
                    <a:pt x="346970" y="0"/>
                  </a:lnTo>
                  <a:lnTo>
                    <a:pt x="346970" y="71927"/>
                  </a:lnTo>
                  <a:lnTo>
                    <a:pt x="286637" y="105569"/>
                  </a:lnTo>
                  <a:lnTo>
                    <a:pt x="317576" y="354421"/>
                  </a:lnTo>
                  <a:lnTo>
                    <a:pt x="265833" y="541024"/>
                  </a:lnTo>
                  <a:lnTo>
                    <a:pt x="73346" y="693401"/>
                  </a:lnTo>
                  <a:lnTo>
                    <a:pt x="0" y="680507"/>
                  </a:lnTo>
                  <a:lnTo>
                    <a:pt x="0" y="11625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Freeform: Shape 6">
              <a:extLst>
                <a:ext uri="{FF2B5EF4-FFF2-40B4-BE49-F238E27FC236}">
                  <a16:creationId xmlns:a16="http://schemas.microsoft.com/office/drawing/2014/main" id="{F0125F2B-59ED-4730-9C58-258915254EA6}"/>
                </a:ext>
              </a:extLst>
            </p:cNvPr>
            <p:cNvSpPr/>
            <p:nvPr/>
          </p:nvSpPr>
          <p:spPr bwMode="auto">
            <a:xfrm rot="1800000">
              <a:off x="4639248" y="1207332"/>
              <a:ext cx="327396" cy="442534"/>
            </a:xfrm>
            <a:custGeom>
              <a:avLst/>
              <a:gdLst>
                <a:gd name="connsiteX0" fmla="*/ 440433 w 440433"/>
                <a:gd name="connsiteY0" fmla="*/ 0 h 595324"/>
                <a:gd name="connsiteX1" fmla="*/ 440433 w 440433"/>
                <a:gd name="connsiteY1" fmla="*/ 595324 h 595324"/>
                <a:gd name="connsiteX2" fmla="*/ 218221 w 440433"/>
                <a:gd name="connsiteY2" fmla="*/ 529386 h 595324"/>
                <a:gd name="connsiteX3" fmla="*/ 79026 w 440433"/>
                <a:gd name="connsiteY3" fmla="*/ 378781 h 595324"/>
                <a:gd name="connsiteX4" fmla="*/ 0 w 440433"/>
                <a:gd name="connsiteY4" fmla="*/ 422848 h 595324"/>
                <a:gd name="connsiteX5" fmla="*/ 0 w 440433"/>
                <a:gd name="connsiteY5" fmla="*/ 350921 h 595324"/>
                <a:gd name="connsiteX6" fmla="*/ 15627 w 440433"/>
                <a:gd name="connsiteY6" fmla="*/ 335645 h 595324"/>
                <a:gd name="connsiteX7" fmla="*/ 87463 w 440433"/>
                <a:gd name="connsiteY7" fmla="*/ 217181 h 595324"/>
                <a:gd name="connsiteX8" fmla="*/ 440433 w 440433"/>
                <a:gd name="connsiteY8" fmla="*/ 0 h 59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433" h="595324">
                  <a:moveTo>
                    <a:pt x="440433" y="0"/>
                  </a:moveTo>
                  <a:lnTo>
                    <a:pt x="440433" y="595324"/>
                  </a:lnTo>
                  <a:lnTo>
                    <a:pt x="218221" y="529386"/>
                  </a:lnTo>
                  <a:lnTo>
                    <a:pt x="79026" y="378781"/>
                  </a:lnTo>
                  <a:lnTo>
                    <a:pt x="0" y="422848"/>
                  </a:lnTo>
                  <a:lnTo>
                    <a:pt x="0" y="350921"/>
                  </a:lnTo>
                  <a:lnTo>
                    <a:pt x="15627" y="335645"/>
                  </a:lnTo>
                  <a:lnTo>
                    <a:pt x="87463" y="217181"/>
                  </a:lnTo>
                  <a:lnTo>
                    <a:pt x="440433"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Freeform: Shape 7">
              <a:extLst>
                <a:ext uri="{FF2B5EF4-FFF2-40B4-BE49-F238E27FC236}">
                  <a16:creationId xmlns:a16="http://schemas.microsoft.com/office/drawing/2014/main" id="{238D8DDC-900A-45D3-B728-EBF2A39EEBF0}"/>
                </a:ext>
              </a:extLst>
            </p:cNvPr>
            <p:cNvSpPr/>
            <p:nvPr/>
          </p:nvSpPr>
          <p:spPr bwMode="auto">
            <a:xfrm rot="1800000">
              <a:off x="3975820" y="1220009"/>
              <a:ext cx="315248" cy="419436"/>
            </a:xfrm>
            <a:custGeom>
              <a:avLst/>
              <a:gdLst>
                <a:gd name="connsiteX0" fmla="*/ 0 w 424090"/>
                <a:gd name="connsiteY0" fmla="*/ 234674 h 564251"/>
                <a:gd name="connsiteX1" fmla="*/ 424090 w 424090"/>
                <a:gd name="connsiteY1" fmla="*/ 0 h 564251"/>
                <a:gd name="connsiteX2" fmla="*/ 424090 w 424090"/>
                <a:gd name="connsiteY2" fmla="*/ 564251 h 564251"/>
                <a:gd name="connsiteX3" fmla="*/ 289338 w 424090"/>
                <a:gd name="connsiteY3" fmla="*/ 540560 h 564251"/>
                <a:gd name="connsiteX4" fmla="*/ 69842 w 424090"/>
                <a:gd name="connsiteY4" fmla="*/ 331832 h 564251"/>
                <a:gd name="connsiteX5" fmla="*/ 0 w 424090"/>
                <a:gd name="connsiteY5" fmla="*/ 234674 h 56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090" h="564251">
                  <a:moveTo>
                    <a:pt x="0" y="234674"/>
                  </a:moveTo>
                  <a:lnTo>
                    <a:pt x="424090" y="0"/>
                  </a:lnTo>
                  <a:lnTo>
                    <a:pt x="424090" y="564251"/>
                  </a:lnTo>
                  <a:lnTo>
                    <a:pt x="289338" y="540560"/>
                  </a:lnTo>
                  <a:lnTo>
                    <a:pt x="69842" y="331832"/>
                  </a:lnTo>
                  <a:lnTo>
                    <a:pt x="0" y="234674"/>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Freeform 13">
              <a:extLst>
                <a:ext uri="{FF2B5EF4-FFF2-40B4-BE49-F238E27FC236}">
                  <a16:creationId xmlns:a16="http://schemas.microsoft.com/office/drawing/2014/main" id="{DCF91B21-D4AE-404E-87A5-87A157667BB1}"/>
                </a:ext>
              </a:extLst>
            </p:cNvPr>
            <p:cNvSpPr>
              <a:spLocks/>
            </p:cNvSpPr>
            <p:nvPr/>
          </p:nvSpPr>
          <p:spPr bwMode="auto">
            <a:xfrm>
              <a:off x="3928976" y="1016585"/>
              <a:ext cx="595012" cy="257597"/>
            </a:xfrm>
            <a:custGeom>
              <a:avLst/>
              <a:gdLst>
                <a:gd name="T0" fmla="*/ 518 w 1757"/>
                <a:gd name="T1" fmla="*/ 759 h 759"/>
                <a:gd name="T2" fmla="*/ 1474 w 1757"/>
                <a:gd name="T3" fmla="*/ 281 h 759"/>
                <a:gd name="T4" fmla="*/ 1537 w 1757"/>
                <a:gd name="T5" fmla="*/ 345 h 759"/>
                <a:gd name="T6" fmla="*/ 1710 w 1757"/>
                <a:gd name="T7" fmla="*/ 345 h 759"/>
                <a:gd name="T8" fmla="*/ 1710 w 1757"/>
                <a:gd name="T9" fmla="*/ 172 h 759"/>
                <a:gd name="T10" fmla="*/ 1585 w 1757"/>
                <a:gd name="T11" fmla="*/ 47 h 759"/>
                <a:gd name="T12" fmla="*/ 1443 w 1757"/>
                <a:gd name="T13" fmla="*/ 24 h 759"/>
                <a:gd name="T14" fmla="*/ 0 w 1757"/>
                <a:gd name="T15" fmla="*/ 746 h 759"/>
                <a:gd name="T16" fmla="*/ 0 w 1757"/>
                <a:gd name="T17" fmla="*/ 759 h 759"/>
                <a:gd name="T18" fmla="*/ 518 w 1757"/>
                <a:gd name="T19"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7" h="759">
                  <a:moveTo>
                    <a:pt x="518" y="759"/>
                  </a:moveTo>
                  <a:cubicBezTo>
                    <a:pt x="1474" y="281"/>
                    <a:pt x="1474" y="281"/>
                    <a:pt x="1474" y="281"/>
                  </a:cubicBezTo>
                  <a:cubicBezTo>
                    <a:pt x="1537" y="345"/>
                    <a:pt x="1537" y="345"/>
                    <a:pt x="1537" y="345"/>
                  </a:cubicBezTo>
                  <a:cubicBezTo>
                    <a:pt x="1585" y="392"/>
                    <a:pt x="1662" y="392"/>
                    <a:pt x="1710" y="345"/>
                  </a:cubicBezTo>
                  <a:cubicBezTo>
                    <a:pt x="1757" y="297"/>
                    <a:pt x="1757" y="220"/>
                    <a:pt x="1710" y="172"/>
                  </a:cubicBezTo>
                  <a:cubicBezTo>
                    <a:pt x="1585" y="47"/>
                    <a:pt x="1585" y="47"/>
                    <a:pt x="1585" y="47"/>
                  </a:cubicBezTo>
                  <a:cubicBezTo>
                    <a:pt x="1548" y="10"/>
                    <a:pt x="1490" y="0"/>
                    <a:pt x="1443" y="24"/>
                  </a:cubicBezTo>
                  <a:cubicBezTo>
                    <a:pt x="0" y="746"/>
                    <a:pt x="0" y="746"/>
                    <a:pt x="0" y="746"/>
                  </a:cubicBezTo>
                  <a:cubicBezTo>
                    <a:pt x="0" y="759"/>
                    <a:pt x="0" y="759"/>
                    <a:pt x="0" y="759"/>
                  </a:cubicBezTo>
                  <a:lnTo>
                    <a:pt x="518" y="759"/>
                  </a:lnTo>
                  <a:close/>
                </a:path>
              </a:pathLst>
            </a:custGeom>
            <a:solidFill>
              <a:schemeClr val="accent1">
                <a:lumMod val="50000"/>
              </a:schemeClr>
            </a:solidFill>
            <a:ln>
              <a:noFill/>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14">
              <a:extLst>
                <a:ext uri="{FF2B5EF4-FFF2-40B4-BE49-F238E27FC236}">
                  <a16:creationId xmlns:a16="http://schemas.microsoft.com/office/drawing/2014/main" id="{510833F3-7C43-478D-B5D3-6EBF43C6D7AC}"/>
                </a:ext>
              </a:extLst>
            </p:cNvPr>
            <p:cNvSpPr>
              <a:spLocks/>
            </p:cNvSpPr>
            <p:nvPr/>
          </p:nvSpPr>
          <p:spPr bwMode="auto">
            <a:xfrm>
              <a:off x="4687253" y="1016585"/>
              <a:ext cx="595919" cy="257597"/>
            </a:xfrm>
            <a:custGeom>
              <a:avLst/>
              <a:gdLst>
                <a:gd name="T0" fmla="*/ 1239 w 1758"/>
                <a:gd name="T1" fmla="*/ 759 h 759"/>
                <a:gd name="T2" fmla="*/ 284 w 1758"/>
                <a:gd name="T3" fmla="*/ 281 h 759"/>
                <a:gd name="T4" fmla="*/ 220 w 1758"/>
                <a:gd name="T5" fmla="*/ 345 h 759"/>
                <a:gd name="T6" fmla="*/ 48 w 1758"/>
                <a:gd name="T7" fmla="*/ 345 h 759"/>
                <a:gd name="T8" fmla="*/ 48 w 1758"/>
                <a:gd name="T9" fmla="*/ 172 h 759"/>
                <a:gd name="T10" fmla="*/ 173 w 1758"/>
                <a:gd name="T11" fmla="*/ 47 h 759"/>
                <a:gd name="T12" fmla="*/ 315 w 1758"/>
                <a:gd name="T13" fmla="*/ 24 h 759"/>
                <a:gd name="T14" fmla="*/ 1758 w 1758"/>
                <a:gd name="T15" fmla="*/ 746 h 759"/>
                <a:gd name="T16" fmla="*/ 1758 w 1758"/>
                <a:gd name="T17" fmla="*/ 759 h 759"/>
                <a:gd name="T18" fmla="*/ 1239 w 1758"/>
                <a:gd name="T19"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8" h="759">
                  <a:moveTo>
                    <a:pt x="1239" y="759"/>
                  </a:moveTo>
                  <a:cubicBezTo>
                    <a:pt x="284" y="281"/>
                    <a:pt x="284" y="281"/>
                    <a:pt x="284" y="281"/>
                  </a:cubicBezTo>
                  <a:cubicBezTo>
                    <a:pt x="220" y="345"/>
                    <a:pt x="220" y="345"/>
                    <a:pt x="220" y="345"/>
                  </a:cubicBezTo>
                  <a:cubicBezTo>
                    <a:pt x="173" y="392"/>
                    <a:pt x="96" y="392"/>
                    <a:pt x="48" y="345"/>
                  </a:cubicBezTo>
                  <a:cubicBezTo>
                    <a:pt x="0" y="297"/>
                    <a:pt x="0" y="220"/>
                    <a:pt x="48" y="172"/>
                  </a:cubicBezTo>
                  <a:cubicBezTo>
                    <a:pt x="173" y="47"/>
                    <a:pt x="173" y="47"/>
                    <a:pt x="173" y="47"/>
                  </a:cubicBezTo>
                  <a:cubicBezTo>
                    <a:pt x="210" y="10"/>
                    <a:pt x="267" y="0"/>
                    <a:pt x="315" y="24"/>
                  </a:cubicBezTo>
                  <a:cubicBezTo>
                    <a:pt x="1758" y="746"/>
                    <a:pt x="1758" y="746"/>
                    <a:pt x="1758" y="746"/>
                  </a:cubicBezTo>
                  <a:cubicBezTo>
                    <a:pt x="1758" y="759"/>
                    <a:pt x="1758" y="759"/>
                    <a:pt x="1758" y="759"/>
                  </a:cubicBezTo>
                  <a:lnTo>
                    <a:pt x="1239" y="759"/>
                  </a:lnTo>
                  <a:close/>
                </a:path>
              </a:pathLst>
            </a:custGeom>
            <a:solidFill>
              <a:schemeClr val="accent1">
                <a:lumMod val="50000"/>
              </a:schemeClr>
            </a:solidFill>
            <a:ln>
              <a:noFill/>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15">
              <a:extLst>
                <a:ext uri="{FF2B5EF4-FFF2-40B4-BE49-F238E27FC236}">
                  <a16:creationId xmlns:a16="http://schemas.microsoft.com/office/drawing/2014/main" id="{7BD377C7-9937-4DD3-989D-14D0E46646EE}"/>
                </a:ext>
              </a:extLst>
            </p:cNvPr>
            <p:cNvSpPr>
              <a:spLocks noEditPoints="1"/>
            </p:cNvSpPr>
            <p:nvPr/>
          </p:nvSpPr>
          <p:spPr bwMode="auto">
            <a:xfrm>
              <a:off x="3928976" y="1274182"/>
              <a:ext cx="1354196" cy="507937"/>
            </a:xfrm>
            <a:custGeom>
              <a:avLst/>
              <a:gdLst>
                <a:gd name="T0" fmla="*/ 3479 w 3998"/>
                <a:gd name="T1" fmla="*/ 0 h 1498"/>
                <a:gd name="T2" fmla="*/ 2625 w 3998"/>
                <a:gd name="T3" fmla="*/ 0 h 1498"/>
                <a:gd name="T4" fmla="*/ 2581 w 3998"/>
                <a:gd name="T5" fmla="*/ 2 h 1498"/>
                <a:gd name="T6" fmla="*/ 2502 w 3998"/>
                <a:gd name="T7" fmla="*/ 2 h 1498"/>
                <a:gd name="T8" fmla="*/ 2157 w 3998"/>
                <a:gd name="T9" fmla="*/ 173 h 1498"/>
                <a:gd name="T10" fmla="*/ 2002 w 3998"/>
                <a:gd name="T11" fmla="*/ 254 h 1498"/>
                <a:gd name="T12" fmla="*/ 2000 w 3998"/>
                <a:gd name="T13" fmla="*/ 254 h 1498"/>
                <a:gd name="T14" fmla="*/ 1999 w 3998"/>
                <a:gd name="T15" fmla="*/ 254 h 1498"/>
                <a:gd name="T16" fmla="*/ 1998 w 3998"/>
                <a:gd name="T17" fmla="*/ 254 h 1498"/>
                <a:gd name="T18" fmla="*/ 1996 w 3998"/>
                <a:gd name="T19" fmla="*/ 254 h 1498"/>
                <a:gd name="T20" fmla="*/ 1841 w 3998"/>
                <a:gd name="T21" fmla="*/ 173 h 1498"/>
                <a:gd name="T22" fmla="*/ 1496 w 3998"/>
                <a:gd name="T23" fmla="*/ 2 h 1498"/>
                <a:gd name="T24" fmla="*/ 1416 w 3998"/>
                <a:gd name="T25" fmla="*/ 2 h 1498"/>
                <a:gd name="T26" fmla="*/ 1373 w 3998"/>
                <a:gd name="T27" fmla="*/ 0 h 1498"/>
                <a:gd name="T28" fmla="*/ 518 w 3998"/>
                <a:gd name="T29" fmla="*/ 0 h 1498"/>
                <a:gd name="T30" fmla="*/ 0 w 3998"/>
                <a:gd name="T31" fmla="*/ 0 h 1498"/>
                <a:gd name="T32" fmla="*/ 0 w 3998"/>
                <a:gd name="T33" fmla="*/ 230 h 1498"/>
                <a:gd name="T34" fmla="*/ 61 w 3998"/>
                <a:gd name="T35" fmla="*/ 265 h 1498"/>
                <a:gd name="T36" fmla="*/ 125 w 3998"/>
                <a:gd name="T37" fmla="*/ 375 h 1498"/>
                <a:gd name="T38" fmla="*/ 125 w 3998"/>
                <a:gd name="T39" fmla="*/ 625 h 1498"/>
                <a:gd name="T40" fmla="*/ 998 w 3998"/>
                <a:gd name="T41" fmla="*/ 1498 h 1498"/>
                <a:gd name="T42" fmla="*/ 1871 w 3998"/>
                <a:gd name="T43" fmla="*/ 625 h 1498"/>
                <a:gd name="T44" fmla="*/ 1998 w 3998"/>
                <a:gd name="T45" fmla="*/ 498 h 1498"/>
                <a:gd name="T46" fmla="*/ 1999 w 3998"/>
                <a:gd name="T47" fmla="*/ 498 h 1498"/>
                <a:gd name="T48" fmla="*/ 2000 w 3998"/>
                <a:gd name="T49" fmla="*/ 498 h 1498"/>
                <a:gd name="T50" fmla="*/ 2127 w 3998"/>
                <a:gd name="T51" fmla="*/ 625 h 1498"/>
                <a:gd name="T52" fmla="*/ 3000 w 3998"/>
                <a:gd name="T53" fmla="*/ 1498 h 1498"/>
                <a:gd name="T54" fmla="*/ 3873 w 3998"/>
                <a:gd name="T55" fmla="*/ 625 h 1498"/>
                <a:gd name="T56" fmla="*/ 3873 w 3998"/>
                <a:gd name="T57" fmla="*/ 375 h 1498"/>
                <a:gd name="T58" fmla="*/ 3937 w 3998"/>
                <a:gd name="T59" fmla="*/ 265 h 1498"/>
                <a:gd name="T60" fmla="*/ 3998 w 3998"/>
                <a:gd name="T61" fmla="*/ 230 h 1498"/>
                <a:gd name="T62" fmla="*/ 3998 w 3998"/>
                <a:gd name="T63" fmla="*/ 0 h 1498"/>
                <a:gd name="T64" fmla="*/ 3479 w 3998"/>
                <a:gd name="T65" fmla="*/ 0 h 1498"/>
                <a:gd name="T66" fmla="*/ 998 w 3998"/>
                <a:gd name="T67" fmla="*/ 1254 h 1498"/>
                <a:gd name="T68" fmla="*/ 369 w 3998"/>
                <a:gd name="T69" fmla="*/ 625 h 1498"/>
                <a:gd name="T70" fmla="*/ 369 w 3998"/>
                <a:gd name="T71" fmla="*/ 375 h 1498"/>
                <a:gd name="T72" fmla="*/ 345 w 3998"/>
                <a:gd name="T73" fmla="*/ 244 h 1498"/>
                <a:gd name="T74" fmla="*/ 1373 w 3998"/>
                <a:gd name="T75" fmla="*/ 244 h 1498"/>
                <a:gd name="T76" fmla="*/ 1374 w 3998"/>
                <a:gd name="T77" fmla="*/ 244 h 1498"/>
                <a:gd name="T78" fmla="*/ 1396 w 3998"/>
                <a:gd name="T79" fmla="*/ 246 h 1498"/>
                <a:gd name="T80" fmla="*/ 1404 w 3998"/>
                <a:gd name="T81" fmla="*/ 246 h 1498"/>
                <a:gd name="T82" fmla="*/ 1625 w 3998"/>
                <a:gd name="T83" fmla="*/ 496 h 1498"/>
                <a:gd name="T84" fmla="*/ 1625 w 3998"/>
                <a:gd name="T85" fmla="*/ 621 h 1498"/>
                <a:gd name="T86" fmla="*/ 1627 w 3998"/>
                <a:gd name="T87" fmla="*/ 642 h 1498"/>
                <a:gd name="T88" fmla="*/ 998 w 3998"/>
                <a:gd name="T89" fmla="*/ 1254 h 1498"/>
                <a:gd name="T90" fmla="*/ 3629 w 3998"/>
                <a:gd name="T91" fmla="*/ 375 h 1498"/>
                <a:gd name="T92" fmla="*/ 3629 w 3998"/>
                <a:gd name="T93" fmla="*/ 625 h 1498"/>
                <a:gd name="T94" fmla="*/ 3000 w 3998"/>
                <a:gd name="T95" fmla="*/ 1254 h 1498"/>
                <a:gd name="T96" fmla="*/ 2371 w 3998"/>
                <a:gd name="T97" fmla="*/ 642 h 1498"/>
                <a:gd name="T98" fmla="*/ 2373 w 3998"/>
                <a:gd name="T99" fmla="*/ 621 h 1498"/>
                <a:gd name="T100" fmla="*/ 2373 w 3998"/>
                <a:gd name="T101" fmla="*/ 496 h 1498"/>
                <a:gd name="T102" fmla="*/ 2594 w 3998"/>
                <a:gd name="T103" fmla="*/ 246 h 1498"/>
                <a:gd name="T104" fmla="*/ 2602 w 3998"/>
                <a:gd name="T105" fmla="*/ 246 h 1498"/>
                <a:gd name="T106" fmla="*/ 2623 w 3998"/>
                <a:gd name="T107" fmla="*/ 244 h 1498"/>
                <a:gd name="T108" fmla="*/ 2625 w 3998"/>
                <a:gd name="T109" fmla="*/ 244 h 1498"/>
                <a:gd name="T110" fmla="*/ 3653 w 3998"/>
                <a:gd name="T111" fmla="*/ 244 h 1498"/>
                <a:gd name="T112" fmla="*/ 3629 w 3998"/>
                <a:gd name="T113" fmla="*/ 375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98" h="1498">
                  <a:moveTo>
                    <a:pt x="3479" y="0"/>
                  </a:moveTo>
                  <a:cubicBezTo>
                    <a:pt x="2625" y="0"/>
                    <a:pt x="2625" y="0"/>
                    <a:pt x="2625" y="0"/>
                  </a:cubicBezTo>
                  <a:cubicBezTo>
                    <a:pt x="2610" y="0"/>
                    <a:pt x="2596" y="1"/>
                    <a:pt x="2581" y="2"/>
                  </a:cubicBezTo>
                  <a:cubicBezTo>
                    <a:pt x="2502" y="2"/>
                    <a:pt x="2502" y="2"/>
                    <a:pt x="2502" y="2"/>
                  </a:cubicBezTo>
                  <a:cubicBezTo>
                    <a:pt x="2370" y="2"/>
                    <a:pt x="2247" y="63"/>
                    <a:pt x="2157" y="173"/>
                  </a:cubicBezTo>
                  <a:cubicBezTo>
                    <a:pt x="2113" y="226"/>
                    <a:pt x="2060" y="254"/>
                    <a:pt x="2002" y="254"/>
                  </a:cubicBezTo>
                  <a:cubicBezTo>
                    <a:pt x="2001" y="254"/>
                    <a:pt x="2001" y="254"/>
                    <a:pt x="2000" y="254"/>
                  </a:cubicBezTo>
                  <a:cubicBezTo>
                    <a:pt x="2000" y="254"/>
                    <a:pt x="1999" y="254"/>
                    <a:pt x="1999" y="254"/>
                  </a:cubicBezTo>
                  <a:cubicBezTo>
                    <a:pt x="1999" y="254"/>
                    <a:pt x="1998" y="254"/>
                    <a:pt x="1998" y="254"/>
                  </a:cubicBezTo>
                  <a:cubicBezTo>
                    <a:pt x="1997" y="254"/>
                    <a:pt x="1997" y="254"/>
                    <a:pt x="1996" y="254"/>
                  </a:cubicBezTo>
                  <a:cubicBezTo>
                    <a:pt x="1938" y="254"/>
                    <a:pt x="1885" y="226"/>
                    <a:pt x="1841" y="173"/>
                  </a:cubicBezTo>
                  <a:cubicBezTo>
                    <a:pt x="1750" y="63"/>
                    <a:pt x="1628" y="2"/>
                    <a:pt x="1496" y="2"/>
                  </a:cubicBezTo>
                  <a:cubicBezTo>
                    <a:pt x="1416" y="2"/>
                    <a:pt x="1416" y="2"/>
                    <a:pt x="1416" y="2"/>
                  </a:cubicBezTo>
                  <a:cubicBezTo>
                    <a:pt x="1402" y="1"/>
                    <a:pt x="1387" y="0"/>
                    <a:pt x="1373" y="0"/>
                  </a:cubicBezTo>
                  <a:cubicBezTo>
                    <a:pt x="518" y="0"/>
                    <a:pt x="518" y="0"/>
                    <a:pt x="518" y="0"/>
                  </a:cubicBezTo>
                  <a:cubicBezTo>
                    <a:pt x="0" y="0"/>
                    <a:pt x="0" y="0"/>
                    <a:pt x="0" y="0"/>
                  </a:cubicBezTo>
                  <a:cubicBezTo>
                    <a:pt x="0" y="230"/>
                    <a:pt x="0" y="230"/>
                    <a:pt x="0" y="230"/>
                  </a:cubicBezTo>
                  <a:cubicBezTo>
                    <a:pt x="61" y="265"/>
                    <a:pt x="61" y="265"/>
                    <a:pt x="61" y="265"/>
                  </a:cubicBezTo>
                  <a:cubicBezTo>
                    <a:pt x="100" y="288"/>
                    <a:pt x="125" y="330"/>
                    <a:pt x="125" y="375"/>
                  </a:cubicBezTo>
                  <a:cubicBezTo>
                    <a:pt x="125" y="625"/>
                    <a:pt x="125" y="625"/>
                    <a:pt x="125" y="625"/>
                  </a:cubicBezTo>
                  <a:cubicBezTo>
                    <a:pt x="125" y="1106"/>
                    <a:pt x="516" y="1498"/>
                    <a:pt x="998" y="1498"/>
                  </a:cubicBezTo>
                  <a:cubicBezTo>
                    <a:pt x="1479" y="1498"/>
                    <a:pt x="1871" y="1106"/>
                    <a:pt x="1871" y="625"/>
                  </a:cubicBezTo>
                  <a:cubicBezTo>
                    <a:pt x="1871" y="555"/>
                    <a:pt x="1928" y="498"/>
                    <a:pt x="1998" y="498"/>
                  </a:cubicBezTo>
                  <a:cubicBezTo>
                    <a:pt x="1998" y="498"/>
                    <a:pt x="1999" y="498"/>
                    <a:pt x="1999" y="498"/>
                  </a:cubicBezTo>
                  <a:cubicBezTo>
                    <a:pt x="1999" y="498"/>
                    <a:pt x="2000" y="498"/>
                    <a:pt x="2000" y="498"/>
                  </a:cubicBezTo>
                  <a:cubicBezTo>
                    <a:pt x="2070" y="498"/>
                    <a:pt x="2127" y="555"/>
                    <a:pt x="2127" y="625"/>
                  </a:cubicBezTo>
                  <a:cubicBezTo>
                    <a:pt x="2127" y="1106"/>
                    <a:pt x="2518" y="1498"/>
                    <a:pt x="3000" y="1498"/>
                  </a:cubicBezTo>
                  <a:cubicBezTo>
                    <a:pt x="3481" y="1498"/>
                    <a:pt x="3873" y="1106"/>
                    <a:pt x="3873" y="625"/>
                  </a:cubicBezTo>
                  <a:cubicBezTo>
                    <a:pt x="3873" y="375"/>
                    <a:pt x="3873" y="375"/>
                    <a:pt x="3873" y="375"/>
                  </a:cubicBezTo>
                  <a:cubicBezTo>
                    <a:pt x="3873" y="330"/>
                    <a:pt x="3897" y="288"/>
                    <a:pt x="3937" y="265"/>
                  </a:cubicBezTo>
                  <a:cubicBezTo>
                    <a:pt x="3998" y="230"/>
                    <a:pt x="3998" y="230"/>
                    <a:pt x="3998" y="230"/>
                  </a:cubicBezTo>
                  <a:cubicBezTo>
                    <a:pt x="3998" y="0"/>
                    <a:pt x="3998" y="0"/>
                    <a:pt x="3998" y="0"/>
                  </a:cubicBezTo>
                  <a:lnTo>
                    <a:pt x="3479" y="0"/>
                  </a:lnTo>
                  <a:close/>
                  <a:moveTo>
                    <a:pt x="998" y="1254"/>
                  </a:moveTo>
                  <a:cubicBezTo>
                    <a:pt x="651" y="1254"/>
                    <a:pt x="369" y="972"/>
                    <a:pt x="369" y="625"/>
                  </a:cubicBezTo>
                  <a:cubicBezTo>
                    <a:pt x="369" y="375"/>
                    <a:pt x="369" y="375"/>
                    <a:pt x="369" y="375"/>
                  </a:cubicBezTo>
                  <a:cubicBezTo>
                    <a:pt x="369" y="330"/>
                    <a:pt x="360" y="285"/>
                    <a:pt x="345" y="244"/>
                  </a:cubicBezTo>
                  <a:cubicBezTo>
                    <a:pt x="1373" y="244"/>
                    <a:pt x="1373" y="244"/>
                    <a:pt x="1373" y="244"/>
                  </a:cubicBezTo>
                  <a:cubicBezTo>
                    <a:pt x="1373" y="244"/>
                    <a:pt x="1374" y="244"/>
                    <a:pt x="1374" y="244"/>
                  </a:cubicBezTo>
                  <a:cubicBezTo>
                    <a:pt x="1381" y="245"/>
                    <a:pt x="1389" y="246"/>
                    <a:pt x="1396" y="246"/>
                  </a:cubicBezTo>
                  <a:cubicBezTo>
                    <a:pt x="1404" y="246"/>
                    <a:pt x="1404" y="246"/>
                    <a:pt x="1404" y="246"/>
                  </a:cubicBezTo>
                  <a:cubicBezTo>
                    <a:pt x="1528" y="261"/>
                    <a:pt x="1625" y="368"/>
                    <a:pt x="1625" y="496"/>
                  </a:cubicBezTo>
                  <a:cubicBezTo>
                    <a:pt x="1625" y="621"/>
                    <a:pt x="1625" y="621"/>
                    <a:pt x="1625" y="621"/>
                  </a:cubicBezTo>
                  <a:cubicBezTo>
                    <a:pt x="1625" y="628"/>
                    <a:pt x="1625" y="635"/>
                    <a:pt x="1627" y="642"/>
                  </a:cubicBezTo>
                  <a:cubicBezTo>
                    <a:pt x="1618" y="981"/>
                    <a:pt x="1339" y="1254"/>
                    <a:pt x="998" y="1254"/>
                  </a:cubicBezTo>
                  <a:close/>
                  <a:moveTo>
                    <a:pt x="3629" y="375"/>
                  </a:moveTo>
                  <a:cubicBezTo>
                    <a:pt x="3629" y="625"/>
                    <a:pt x="3629" y="625"/>
                    <a:pt x="3629" y="625"/>
                  </a:cubicBezTo>
                  <a:cubicBezTo>
                    <a:pt x="3629" y="972"/>
                    <a:pt x="3347" y="1254"/>
                    <a:pt x="3000" y="1254"/>
                  </a:cubicBezTo>
                  <a:cubicBezTo>
                    <a:pt x="2659" y="1254"/>
                    <a:pt x="2380" y="981"/>
                    <a:pt x="2371" y="642"/>
                  </a:cubicBezTo>
                  <a:cubicBezTo>
                    <a:pt x="2372" y="635"/>
                    <a:pt x="2373" y="628"/>
                    <a:pt x="2373" y="621"/>
                  </a:cubicBezTo>
                  <a:cubicBezTo>
                    <a:pt x="2373" y="496"/>
                    <a:pt x="2373" y="496"/>
                    <a:pt x="2373" y="496"/>
                  </a:cubicBezTo>
                  <a:cubicBezTo>
                    <a:pt x="2373" y="368"/>
                    <a:pt x="2470" y="261"/>
                    <a:pt x="2594" y="246"/>
                  </a:cubicBezTo>
                  <a:cubicBezTo>
                    <a:pt x="2602" y="246"/>
                    <a:pt x="2602" y="246"/>
                    <a:pt x="2602" y="246"/>
                  </a:cubicBezTo>
                  <a:cubicBezTo>
                    <a:pt x="2609" y="246"/>
                    <a:pt x="2616" y="245"/>
                    <a:pt x="2623" y="244"/>
                  </a:cubicBezTo>
                  <a:cubicBezTo>
                    <a:pt x="2624" y="244"/>
                    <a:pt x="2624" y="244"/>
                    <a:pt x="2625" y="244"/>
                  </a:cubicBezTo>
                  <a:cubicBezTo>
                    <a:pt x="3653" y="244"/>
                    <a:pt x="3653" y="244"/>
                    <a:pt x="3653" y="244"/>
                  </a:cubicBezTo>
                  <a:cubicBezTo>
                    <a:pt x="3637" y="285"/>
                    <a:pt x="3629" y="330"/>
                    <a:pt x="3629" y="375"/>
                  </a:cubicBez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2" name="Chat">
            <a:extLst>
              <a:ext uri="{FF2B5EF4-FFF2-40B4-BE49-F238E27FC236}">
                <a16:creationId xmlns:a16="http://schemas.microsoft.com/office/drawing/2014/main" id="{60FFE1B7-2009-4D07-9C92-84D1D3A25A2E}"/>
              </a:ext>
            </a:extLst>
          </p:cNvPr>
          <p:cNvGrpSpPr/>
          <p:nvPr/>
        </p:nvGrpSpPr>
        <p:grpSpPr>
          <a:xfrm>
            <a:off x="1223132" y="2142893"/>
            <a:ext cx="1523430" cy="1269236"/>
            <a:chOff x="5667518" y="4102915"/>
            <a:chExt cx="791574" cy="659494"/>
          </a:xfrm>
        </p:grpSpPr>
        <p:sp>
          <p:nvSpPr>
            <p:cNvPr id="13" name="Freeform: Shape 12">
              <a:extLst>
                <a:ext uri="{FF2B5EF4-FFF2-40B4-BE49-F238E27FC236}">
                  <a16:creationId xmlns:a16="http://schemas.microsoft.com/office/drawing/2014/main" id="{63A8EFCA-16F0-4654-8515-61BFF5C5C3C3}"/>
                </a:ext>
              </a:extLst>
            </p:cNvPr>
            <p:cNvSpPr/>
            <p:nvPr/>
          </p:nvSpPr>
          <p:spPr>
            <a:xfrm>
              <a:off x="5708228" y="4129150"/>
              <a:ext cx="750864" cy="633259"/>
            </a:xfrm>
            <a:custGeom>
              <a:avLst/>
              <a:gdLst/>
              <a:ahLst/>
              <a:cxnLst/>
              <a:rect l="0" t="0" r="0" b="0"/>
              <a:pathLst>
                <a:path w="750864" h="633258">
                  <a:moveTo>
                    <a:pt x="551388" y="6785"/>
                  </a:moveTo>
                  <a:lnTo>
                    <a:pt x="201286" y="6785"/>
                  </a:lnTo>
                  <a:cubicBezTo>
                    <a:pt x="94537" y="6785"/>
                    <a:pt x="6785" y="94537"/>
                    <a:pt x="6785" y="201286"/>
                  </a:cubicBezTo>
                  <a:lnTo>
                    <a:pt x="6785" y="304417"/>
                  </a:lnTo>
                  <a:cubicBezTo>
                    <a:pt x="6785" y="411166"/>
                    <a:pt x="94537" y="498918"/>
                    <a:pt x="201286" y="498918"/>
                  </a:cubicBezTo>
                  <a:lnTo>
                    <a:pt x="286324" y="498918"/>
                  </a:lnTo>
                  <a:lnTo>
                    <a:pt x="286324" y="633711"/>
                  </a:lnTo>
                  <a:lnTo>
                    <a:pt x="421117" y="498918"/>
                  </a:lnTo>
                  <a:lnTo>
                    <a:pt x="551388" y="498918"/>
                  </a:lnTo>
                  <a:cubicBezTo>
                    <a:pt x="658137" y="498918"/>
                    <a:pt x="745889" y="411166"/>
                    <a:pt x="745889" y="304417"/>
                  </a:cubicBezTo>
                  <a:lnTo>
                    <a:pt x="745889" y="201286"/>
                  </a:lnTo>
                  <a:cubicBezTo>
                    <a:pt x="745889" y="94537"/>
                    <a:pt x="658137" y="6785"/>
                    <a:pt x="551388" y="6785"/>
                  </a:cubicBezTo>
                  <a:close/>
                </a:path>
              </a:pathLst>
            </a:custGeom>
            <a:solidFill>
              <a:srgbClr val="002050"/>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4" name="Freeform: Shape 13">
              <a:extLst>
                <a:ext uri="{FF2B5EF4-FFF2-40B4-BE49-F238E27FC236}">
                  <a16:creationId xmlns:a16="http://schemas.microsoft.com/office/drawing/2014/main" id="{8376F1F9-A14B-4E0E-B451-D9A74752404C}"/>
                </a:ext>
              </a:extLst>
            </p:cNvPr>
            <p:cNvSpPr/>
            <p:nvPr/>
          </p:nvSpPr>
          <p:spPr>
            <a:xfrm>
              <a:off x="5667518" y="4102915"/>
              <a:ext cx="750864" cy="633259"/>
            </a:xfrm>
            <a:custGeom>
              <a:avLst/>
              <a:gdLst/>
              <a:ahLst/>
              <a:cxnLst/>
              <a:rect l="0" t="0" r="0" b="0"/>
              <a:pathLst>
                <a:path w="750864" h="633258">
                  <a:moveTo>
                    <a:pt x="551388" y="6785"/>
                  </a:moveTo>
                  <a:lnTo>
                    <a:pt x="201286" y="6785"/>
                  </a:lnTo>
                  <a:cubicBezTo>
                    <a:pt x="94537" y="6785"/>
                    <a:pt x="6785" y="94537"/>
                    <a:pt x="6785" y="201286"/>
                  </a:cubicBezTo>
                  <a:lnTo>
                    <a:pt x="6785" y="304417"/>
                  </a:lnTo>
                  <a:cubicBezTo>
                    <a:pt x="6785" y="411166"/>
                    <a:pt x="94537" y="498918"/>
                    <a:pt x="201286" y="498918"/>
                  </a:cubicBezTo>
                  <a:lnTo>
                    <a:pt x="286324" y="498918"/>
                  </a:lnTo>
                  <a:lnTo>
                    <a:pt x="286324" y="633711"/>
                  </a:lnTo>
                  <a:lnTo>
                    <a:pt x="421117" y="498918"/>
                  </a:lnTo>
                  <a:lnTo>
                    <a:pt x="551388" y="498918"/>
                  </a:lnTo>
                  <a:cubicBezTo>
                    <a:pt x="658137" y="498918"/>
                    <a:pt x="745889" y="411166"/>
                    <a:pt x="745889" y="304417"/>
                  </a:cubicBezTo>
                  <a:lnTo>
                    <a:pt x="745889" y="201286"/>
                  </a:lnTo>
                  <a:cubicBezTo>
                    <a:pt x="745889" y="94537"/>
                    <a:pt x="658137" y="6785"/>
                    <a:pt x="551388" y="6785"/>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5" name="Freeform: Shape 14">
              <a:extLst>
                <a:ext uri="{FF2B5EF4-FFF2-40B4-BE49-F238E27FC236}">
                  <a16:creationId xmlns:a16="http://schemas.microsoft.com/office/drawing/2014/main" id="{A306B9B1-35CD-44D9-8A7B-6B0EB44A23CF}"/>
                </a:ext>
              </a:extLst>
            </p:cNvPr>
            <p:cNvSpPr/>
            <p:nvPr/>
          </p:nvSpPr>
          <p:spPr>
            <a:xfrm>
              <a:off x="5792361" y="4225044"/>
              <a:ext cx="497561" cy="54279"/>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6" name="Freeform: Shape 15">
              <a:extLst>
                <a:ext uri="{FF2B5EF4-FFF2-40B4-BE49-F238E27FC236}">
                  <a16:creationId xmlns:a16="http://schemas.microsoft.com/office/drawing/2014/main" id="{6BE07848-2FC8-49E6-93AC-54C4E93B134C}"/>
                </a:ext>
              </a:extLst>
            </p:cNvPr>
            <p:cNvSpPr/>
            <p:nvPr/>
          </p:nvSpPr>
          <p:spPr>
            <a:xfrm>
              <a:off x="5792361" y="4326365"/>
              <a:ext cx="497561" cy="54279"/>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7" name="Freeform: Shape 16">
              <a:extLst>
                <a:ext uri="{FF2B5EF4-FFF2-40B4-BE49-F238E27FC236}">
                  <a16:creationId xmlns:a16="http://schemas.microsoft.com/office/drawing/2014/main" id="{55961E72-A682-4720-A3A5-76ADC4DDC9E1}"/>
                </a:ext>
              </a:extLst>
            </p:cNvPr>
            <p:cNvSpPr/>
            <p:nvPr/>
          </p:nvSpPr>
          <p:spPr>
            <a:xfrm>
              <a:off x="5792361" y="4428591"/>
              <a:ext cx="497561" cy="54279"/>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grpSp>
      <p:sp>
        <p:nvSpPr>
          <p:cNvPr id="19" name="Title 2">
            <a:extLst>
              <a:ext uri="{FF2B5EF4-FFF2-40B4-BE49-F238E27FC236}">
                <a16:creationId xmlns:a16="http://schemas.microsoft.com/office/drawing/2014/main" id="{E0A03716-B034-41D9-88C0-44AFC9B8839E}"/>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404040"/>
                    </a:gs>
                    <a:gs pos="100000">
                      <a:srgbClr val="404040"/>
                    </a:gs>
                  </a:gsLst>
                  <a:lin ang="5400000" scaled="0"/>
                </a:gradFill>
                <a:effectLst/>
                <a:uLnTx/>
                <a:uFillTx/>
                <a:latin typeface="Gotham Light"/>
                <a:ea typeface="+mn-ea"/>
                <a:cs typeface="Segoe UI" pitchFamily="34" charset="0"/>
              </a:rPr>
              <a:t>You need to achieve balance</a:t>
            </a:r>
          </a:p>
        </p:txBody>
      </p:sp>
      <p:sp>
        <p:nvSpPr>
          <p:cNvPr id="20" name="Rectangle 19">
            <a:extLst>
              <a:ext uri="{FF2B5EF4-FFF2-40B4-BE49-F238E27FC236}">
                <a16:creationId xmlns:a16="http://schemas.microsoft.com/office/drawing/2014/main" id="{E04571D1-2D86-41E3-8156-690E5F42E5BC}"/>
              </a:ext>
            </a:extLst>
          </p:cNvPr>
          <p:cNvSpPr/>
          <p:nvPr/>
        </p:nvSpPr>
        <p:spPr>
          <a:xfrm>
            <a:off x="1026793" y="1433364"/>
            <a:ext cx="1994457"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404040"/>
                    </a:gs>
                    <a:gs pos="30000">
                      <a:srgbClr val="404040"/>
                    </a:gs>
                  </a:gsLst>
                  <a:lin ang="5400000" scaled="0"/>
                </a:gradFill>
                <a:effectLst/>
                <a:uLnTx/>
                <a:uFillTx/>
                <a:latin typeface="Gotham Medium"/>
                <a:ea typeface="+mn-ea"/>
                <a:cs typeface="+mn-cs"/>
              </a:rPr>
              <a:t>End User</a:t>
            </a:r>
          </a:p>
        </p:txBody>
      </p:sp>
      <p:sp>
        <p:nvSpPr>
          <p:cNvPr id="21" name="Rectangle 20">
            <a:extLst>
              <a:ext uri="{FF2B5EF4-FFF2-40B4-BE49-F238E27FC236}">
                <a16:creationId xmlns:a16="http://schemas.microsoft.com/office/drawing/2014/main" id="{420B97CD-FC4E-4A03-AFA8-77F64DC8A10B}"/>
              </a:ext>
            </a:extLst>
          </p:cNvPr>
          <p:cNvSpPr/>
          <p:nvPr/>
        </p:nvSpPr>
        <p:spPr>
          <a:xfrm>
            <a:off x="9988369" y="1521303"/>
            <a:ext cx="550152"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404040"/>
                    </a:gs>
                    <a:gs pos="30000">
                      <a:srgbClr val="404040"/>
                    </a:gs>
                  </a:gsLst>
                  <a:lin ang="5400000" scaled="0"/>
                </a:gradFill>
                <a:effectLst/>
                <a:uLnTx/>
                <a:uFillTx/>
                <a:latin typeface="Gotham Medium"/>
                <a:ea typeface="+mn-ea"/>
                <a:cs typeface="+mn-cs"/>
              </a:rPr>
              <a:t>IT</a:t>
            </a:r>
          </a:p>
        </p:txBody>
      </p:sp>
      <p:sp>
        <p:nvSpPr>
          <p:cNvPr id="22" name="Rectangle 21">
            <a:extLst>
              <a:ext uri="{FF2B5EF4-FFF2-40B4-BE49-F238E27FC236}">
                <a16:creationId xmlns:a16="http://schemas.microsoft.com/office/drawing/2014/main" id="{4809DF4E-5137-445E-BBA0-F49B96799668}"/>
              </a:ext>
            </a:extLst>
          </p:cNvPr>
          <p:cNvSpPr/>
          <p:nvPr/>
        </p:nvSpPr>
        <p:spPr>
          <a:xfrm>
            <a:off x="0" y="4073031"/>
            <a:ext cx="363861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404040"/>
              </a:solidFill>
              <a:effectLst/>
              <a:uLnTx/>
              <a:uFillTx/>
              <a:latin typeface="Gotham Medium"/>
              <a:ea typeface="+mn-ea"/>
              <a:cs typeface="+mn-cs"/>
            </a:endParaRPr>
          </a:p>
        </p:txBody>
      </p:sp>
      <p:sp>
        <p:nvSpPr>
          <p:cNvPr id="23" name="Rectangle 22">
            <a:extLst>
              <a:ext uri="{FF2B5EF4-FFF2-40B4-BE49-F238E27FC236}">
                <a16:creationId xmlns:a16="http://schemas.microsoft.com/office/drawing/2014/main" id="{90BE0C07-36AC-4296-BCB8-662B17DE5A39}"/>
              </a:ext>
            </a:extLst>
          </p:cNvPr>
          <p:cNvSpPr/>
          <p:nvPr/>
        </p:nvSpPr>
        <p:spPr>
          <a:xfrm>
            <a:off x="3021250" y="6007649"/>
            <a:ext cx="697765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404040"/>
                    </a:gs>
                    <a:gs pos="30000">
                      <a:srgbClr val="404040"/>
                    </a:gs>
                  </a:gsLst>
                  <a:lin ang="5400000" scaled="0"/>
                </a:gradFill>
                <a:effectLst/>
                <a:uLnTx/>
                <a:uFillTx/>
                <a:latin typeface="Gotham Medium"/>
                <a:ea typeface="+mn-ea"/>
                <a:cs typeface="+mn-cs"/>
              </a:rPr>
              <a:t>Control when required – empower when not </a:t>
            </a:r>
            <a:endParaRPr kumimoji="0" lang="en-US" sz="2000" b="0" i="1" u="none" strike="noStrike" kern="1200" cap="none" spc="0" normalizeH="0" baseline="0" noProof="0" dirty="0">
              <a:ln>
                <a:noFill/>
              </a:ln>
              <a:solidFill>
                <a:srgbClr val="404040"/>
              </a:solidFill>
              <a:effectLst/>
              <a:uLnTx/>
              <a:uFillTx/>
              <a:latin typeface="Gotham Medium"/>
              <a:ea typeface="+mn-ea"/>
              <a:cs typeface="+mn-cs"/>
            </a:endParaRPr>
          </a:p>
        </p:txBody>
      </p:sp>
    </p:spTree>
    <p:extLst>
      <p:ext uri="{BB962C8B-B14F-4D97-AF65-F5344CB8AC3E}">
        <p14:creationId xmlns:p14="http://schemas.microsoft.com/office/powerpoint/2010/main" val="2070315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4243B-10FD-4D4B-8F69-6668441A78D3}"/>
              </a:ext>
            </a:extLst>
          </p:cNvPr>
          <p:cNvSpPr>
            <a:spLocks noGrp="1"/>
          </p:cNvSpPr>
          <p:nvPr>
            <p:ph type="title"/>
          </p:nvPr>
        </p:nvSpPr>
        <p:spPr/>
        <p:txBody>
          <a:bodyPr/>
          <a:lstStyle/>
          <a:p>
            <a:r>
              <a:rPr lang="en-US" dirty="0"/>
              <a:t>Where we can/need to configure sharing</a:t>
            </a:r>
            <a:endParaRPr lang="en-CA" dirty="0"/>
          </a:p>
        </p:txBody>
      </p:sp>
      <p:pic>
        <p:nvPicPr>
          <p:cNvPr id="4098" name="Picture 2" descr="Image result for sharePoint logo">
            <a:extLst>
              <a:ext uri="{FF2B5EF4-FFF2-40B4-BE49-F238E27FC236}">
                <a16:creationId xmlns:a16="http://schemas.microsoft.com/office/drawing/2014/main" id="{3BEA0B85-CCB6-44BA-A205-87B86183D45D}"/>
              </a:ext>
            </a:extLst>
          </p:cNvPr>
          <p:cNvPicPr>
            <a:picLocks noGrp="1" noChangeAspect="1" noChangeArrowheads="1"/>
          </p:cNvPicPr>
          <p:nvPr>
            <p:ph sz="quarter" idx="10"/>
          </p:nvPr>
        </p:nvPicPr>
        <p:blipFill>
          <a:blip r:embed="rId3" cstate="print">
            <a:extLst>
              <a:ext uri="{28A0092B-C50C-407E-A947-70E740481C1C}">
                <a14:useLocalDpi xmlns:a14="http://schemas.microsoft.com/office/drawing/2010/main" val="0"/>
              </a:ext>
            </a:extLst>
          </a:blip>
          <a:srcRect/>
          <a:stretch>
            <a:fillRect/>
          </a:stretch>
        </p:blipFill>
        <p:spPr bwMode="auto">
          <a:xfrm>
            <a:off x="830263" y="2886288"/>
            <a:ext cx="2190750" cy="2190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onedrive">
            <a:extLst>
              <a:ext uri="{FF2B5EF4-FFF2-40B4-BE49-F238E27FC236}">
                <a16:creationId xmlns:a16="http://schemas.microsoft.com/office/drawing/2014/main" id="{4A86E735-1B6F-4062-B8D6-F2076692684F}"/>
              </a:ext>
            </a:extLst>
          </p:cNvPr>
          <p:cNvPicPr>
            <a:picLocks noGrp="1" noChangeAspect="1" noChangeArrowheads="1"/>
          </p:cNvPicPr>
          <p:nvPr>
            <p:ph sz="quarter" idx="11"/>
          </p:nvPr>
        </p:nvPicPr>
        <p:blipFill>
          <a:blip r:embed="rId4" cstate="print">
            <a:extLst>
              <a:ext uri="{28A0092B-C50C-407E-A947-70E740481C1C}">
                <a14:useLocalDpi xmlns:a14="http://schemas.microsoft.com/office/drawing/2010/main" val="0"/>
              </a:ext>
            </a:extLst>
          </a:blip>
          <a:srcRect/>
          <a:stretch>
            <a:fillRect/>
          </a:stretch>
        </p:blipFill>
        <p:spPr bwMode="auto">
          <a:xfrm>
            <a:off x="4557725" y="3046309"/>
            <a:ext cx="3076549" cy="18707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Office 365 group logo">
            <a:extLst>
              <a:ext uri="{FF2B5EF4-FFF2-40B4-BE49-F238E27FC236}">
                <a16:creationId xmlns:a16="http://schemas.microsoft.com/office/drawing/2014/main" id="{C8B1A64F-5300-435D-8D14-75632FEDD5BC}"/>
              </a:ext>
            </a:extLst>
          </p:cNvPr>
          <p:cNvPicPr>
            <a:picLocks noGrp="1" noChangeAspect="1" noChangeArrowheads="1"/>
          </p:cNvPicPr>
          <p:nvPr>
            <p:ph sz="quarter" idx="12"/>
          </p:nvPr>
        </p:nvPicPr>
        <p:blipFill>
          <a:blip r:embed="rId5">
            <a:extLst>
              <a:ext uri="{28A0092B-C50C-407E-A947-70E740481C1C}">
                <a14:useLocalDpi xmlns:a14="http://schemas.microsoft.com/office/drawing/2010/main" val="0"/>
              </a:ext>
            </a:extLst>
          </a:blip>
          <a:srcRect/>
          <a:stretch>
            <a:fillRect/>
          </a:stretch>
        </p:blipFill>
        <p:spPr bwMode="auto">
          <a:xfrm>
            <a:off x="8619265" y="2886288"/>
            <a:ext cx="3324642" cy="2282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256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B048EF-C35B-4E12-BB8E-B3966BE0E123}"/>
              </a:ext>
            </a:extLst>
          </p:cNvPr>
          <p:cNvSpPr>
            <a:spLocks noGrp="1"/>
          </p:cNvSpPr>
          <p:nvPr>
            <p:ph type="title"/>
          </p:nvPr>
        </p:nvSpPr>
        <p:spPr/>
        <p:txBody>
          <a:bodyPr/>
          <a:lstStyle/>
          <a:p>
            <a:pPr algn="ctr"/>
            <a:r>
              <a:rPr lang="en-US" b="1" dirty="0"/>
              <a:t>External Sharing</a:t>
            </a:r>
            <a:br>
              <a:rPr lang="en-US" dirty="0"/>
            </a:br>
            <a:r>
              <a:rPr lang="en-US" dirty="0"/>
              <a:t>To allow, or not to, that is the question</a:t>
            </a:r>
          </a:p>
        </p:txBody>
      </p:sp>
      <p:sp>
        <p:nvSpPr>
          <p:cNvPr id="4" name="Rectangle 3">
            <a:extLst>
              <a:ext uri="{FF2B5EF4-FFF2-40B4-BE49-F238E27FC236}">
                <a16:creationId xmlns:a16="http://schemas.microsoft.com/office/drawing/2014/main" id="{F4B8718C-19D7-487D-AE2D-BEA3BDBF90A5}"/>
              </a:ext>
            </a:extLst>
          </p:cNvPr>
          <p:cNvSpPr/>
          <p:nvPr/>
        </p:nvSpPr>
        <p:spPr>
          <a:xfrm>
            <a:off x="0" y="6396334"/>
            <a:ext cx="12192000" cy="46166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283966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6000" dirty="0"/>
              <a:t>Thank you!</a:t>
            </a:r>
          </a:p>
        </p:txBody>
      </p:sp>
      <p:grpSp>
        <p:nvGrpSpPr>
          <p:cNvPr id="18" name="Group 17">
            <a:extLst>
              <a:ext uri="{FF2B5EF4-FFF2-40B4-BE49-F238E27FC236}">
                <a16:creationId xmlns:a16="http://schemas.microsoft.com/office/drawing/2014/main" id="{15C0E31C-981F-486D-823D-8FCAFEDB88FD}"/>
              </a:ext>
            </a:extLst>
          </p:cNvPr>
          <p:cNvGrpSpPr/>
          <p:nvPr/>
        </p:nvGrpSpPr>
        <p:grpSpPr>
          <a:xfrm>
            <a:off x="490404" y="1525572"/>
            <a:ext cx="4383046" cy="680880"/>
            <a:chOff x="310872" y="1287794"/>
            <a:chExt cx="5297660" cy="822960"/>
          </a:xfrm>
        </p:grpSpPr>
        <p:pic>
          <p:nvPicPr>
            <p:cNvPr id="4" name="Picture 3">
              <a:extLst>
                <a:ext uri="{FF2B5EF4-FFF2-40B4-BE49-F238E27FC236}">
                  <a16:creationId xmlns:a16="http://schemas.microsoft.com/office/drawing/2014/main" id="{572713BD-43B4-46C6-95CF-26B6F5CA91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872" y="1287794"/>
              <a:ext cx="822960" cy="822960"/>
            </a:xfrm>
            <a:prstGeom prst="rect">
              <a:avLst/>
            </a:prstGeom>
          </p:spPr>
        </p:pic>
        <p:sp>
          <p:nvSpPr>
            <p:cNvPr id="6" name="TextBox 5">
              <a:extLst>
                <a:ext uri="{FF2B5EF4-FFF2-40B4-BE49-F238E27FC236}">
                  <a16:creationId xmlns:a16="http://schemas.microsoft.com/office/drawing/2014/main" id="{1C0E083F-5CA2-413F-949E-5E5F51EFD205}"/>
                </a:ext>
              </a:extLst>
            </p:cNvPr>
            <p:cNvSpPr txBox="1"/>
            <p:nvPr/>
          </p:nvSpPr>
          <p:spPr>
            <a:xfrm>
              <a:off x="1169664" y="1437664"/>
              <a:ext cx="4438868" cy="558001"/>
            </a:xfrm>
            <a:prstGeom prst="rect">
              <a:avLst/>
            </a:prstGeom>
            <a:noFill/>
          </p:spPr>
          <p:txBody>
            <a:bodyPr wrap="square" rtlCol="0">
              <a:spAutoFit/>
            </a:bodyPr>
            <a:lstStyle/>
            <a:p>
              <a:pPr defTabSz="1348370">
                <a:defRPr/>
              </a:pPr>
              <a:r>
                <a:rPr lang="en-US" sz="2400" dirty="0">
                  <a:solidFill>
                    <a:schemeClr val="tx2"/>
                  </a:solidFill>
                  <a:latin typeface="Roboto Condensed"/>
                </a:rPr>
                <a:t>@vladcatrinescu</a:t>
              </a:r>
            </a:p>
          </p:txBody>
        </p:sp>
      </p:grpSp>
      <p:grpSp>
        <p:nvGrpSpPr>
          <p:cNvPr id="15" name="Group 14">
            <a:extLst>
              <a:ext uri="{FF2B5EF4-FFF2-40B4-BE49-F238E27FC236}">
                <a16:creationId xmlns:a16="http://schemas.microsoft.com/office/drawing/2014/main" id="{DC5F7D14-AAA1-402F-AD0F-82145CB6DE67}"/>
              </a:ext>
            </a:extLst>
          </p:cNvPr>
          <p:cNvGrpSpPr/>
          <p:nvPr/>
        </p:nvGrpSpPr>
        <p:grpSpPr>
          <a:xfrm>
            <a:off x="486163" y="2542196"/>
            <a:ext cx="5390766" cy="680880"/>
            <a:chOff x="310871" y="2207432"/>
            <a:chExt cx="6515662" cy="822960"/>
          </a:xfrm>
        </p:grpSpPr>
        <p:pic>
          <p:nvPicPr>
            <p:cNvPr id="3" name="Picture 2">
              <a:extLst>
                <a:ext uri="{FF2B5EF4-FFF2-40B4-BE49-F238E27FC236}">
                  <a16:creationId xmlns:a16="http://schemas.microsoft.com/office/drawing/2014/main" id="{2B5E3930-3465-4C40-857D-6181AA7BC6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871" y="2207432"/>
              <a:ext cx="822960" cy="822960"/>
            </a:xfrm>
            <a:prstGeom prst="rect">
              <a:avLst/>
            </a:prstGeom>
          </p:spPr>
        </p:pic>
        <p:sp>
          <p:nvSpPr>
            <p:cNvPr id="7" name="TextBox 6">
              <a:extLst>
                <a:ext uri="{FF2B5EF4-FFF2-40B4-BE49-F238E27FC236}">
                  <a16:creationId xmlns:a16="http://schemas.microsoft.com/office/drawing/2014/main" id="{B6A46285-E634-4B4B-B18D-3F18303EA712}"/>
                </a:ext>
              </a:extLst>
            </p:cNvPr>
            <p:cNvSpPr txBox="1"/>
            <p:nvPr/>
          </p:nvSpPr>
          <p:spPr>
            <a:xfrm>
              <a:off x="1169664" y="2388080"/>
              <a:ext cx="5656869" cy="483601"/>
            </a:xfrm>
            <a:prstGeom prst="rect">
              <a:avLst/>
            </a:prstGeom>
            <a:noFill/>
          </p:spPr>
          <p:txBody>
            <a:bodyPr wrap="square" rtlCol="0">
              <a:spAutoFit/>
            </a:bodyPr>
            <a:lstStyle/>
            <a:p>
              <a:pPr defTabSz="1348370">
                <a:defRPr/>
              </a:pPr>
              <a:r>
                <a:rPr lang="en-US" sz="2000" dirty="0">
                  <a:solidFill>
                    <a:schemeClr val="tx2"/>
                  </a:solidFill>
                  <a:latin typeface="Roboto Condensed"/>
                </a:rPr>
                <a:t>http://ca.linkedin.com/in/vladcatrinescu</a:t>
              </a:r>
            </a:p>
          </p:txBody>
        </p:sp>
      </p:grpSp>
      <p:grpSp>
        <p:nvGrpSpPr>
          <p:cNvPr id="13" name="Group 12">
            <a:extLst>
              <a:ext uri="{FF2B5EF4-FFF2-40B4-BE49-F238E27FC236}">
                <a16:creationId xmlns:a16="http://schemas.microsoft.com/office/drawing/2014/main" id="{78A67EEE-4B39-4EE1-A4BC-C16FB0DD70D5}"/>
              </a:ext>
            </a:extLst>
          </p:cNvPr>
          <p:cNvGrpSpPr/>
          <p:nvPr/>
        </p:nvGrpSpPr>
        <p:grpSpPr>
          <a:xfrm>
            <a:off x="485389" y="3558820"/>
            <a:ext cx="5387055" cy="680880"/>
            <a:chOff x="315356" y="3156774"/>
            <a:chExt cx="6511177" cy="822960"/>
          </a:xfrm>
        </p:grpSpPr>
        <p:pic>
          <p:nvPicPr>
            <p:cNvPr id="5" name="Picture 4">
              <a:extLst>
                <a:ext uri="{FF2B5EF4-FFF2-40B4-BE49-F238E27FC236}">
                  <a16:creationId xmlns:a16="http://schemas.microsoft.com/office/drawing/2014/main" id="{2D557937-F0B8-450B-ACDF-D881CBFA9D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356" y="3156774"/>
              <a:ext cx="822960" cy="822960"/>
            </a:xfrm>
            <a:prstGeom prst="rect">
              <a:avLst/>
            </a:prstGeom>
          </p:spPr>
        </p:pic>
        <p:sp>
          <p:nvSpPr>
            <p:cNvPr id="8" name="TextBox 7">
              <a:extLst>
                <a:ext uri="{FF2B5EF4-FFF2-40B4-BE49-F238E27FC236}">
                  <a16:creationId xmlns:a16="http://schemas.microsoft.com/office/drawing/2014/main" id="{36FB3DDA-7BD1-4BA6-92EB-86316C4D181A}"/>
                </a:ext>
              </a:extLst>
            </p:cNvPr>
            <p:cNvSpPr txBox="1"/>
            <p:nvPr/>
          </p:nvSpPr>
          <p:spPr>
            <a:xfrm>
              <a:off x="1169664" y="3337422"/>
              <a:ext cx="5656869" cy="483601"/>
            </a:xfrm>
            <a:prstGeom prst="rect">
              <a:avLst/>
            </a:prstGeom>
            <a:noFill/>
          </p:spPr>
          <p:txBody>
            <a:bodyPr wrap="square" rtlCol="0">
              <a:spAutoFit/>
            </a:bodyPr>
            <a:lstStyle/>
            <a:p>
              <a:pPr defTabSz="1348370">
                <a:defRPr/>
              </a:pPr>
              <a:r>
                <a:rPr lang="en-US" sz="2000" dirty="0">
                  <a:solidFill>
                    <a:schemeClr val="tx2"/>
                  </a:solidFill>
                  <a:latin typeface="Roboto Condensed"/>
                </a:rPr>
                <a:t>www.VladTalksTech.com</a:t>
              </a:r>
            </a:p>
          </p:txBody>
        </p:sp>
      </p:grpSp>
      <p:grpSp>
        <p:nvGrpSpPr>
          <p:cNvPr id="12" name="Group 11">
            <a:extLst>
              <a:ext uri="{FF2B5EF4-FFF2-40B4-BE49-F238E27FC236}">
                <a16:creationId xmlns:a16="http://schemas.microsoft.com/office/drawing/2014/main" id="{5ACCDEA4-189B-4531-93D0-0169ADB24DB6}"/>
              </a:ext>
            </a:extLst>
          </p:cNvPr>
          <p:cNvGrpSpPr/>
          <p:nvPr/>
        </p:nvGrpSpPr>
        <p:grpSpPr>
          <a:xfrm>
            <a:off x="480442" y="4575444"/>
            <a:ext cx="5392002" cy="680880"/>
            <a:chOff x="310871" y="4325922"/>
            <a:chExt cx="6517156" cy="822960"/>
          </a:xfrm>
        </p:grpSpPr>
        <p:sp>
          <p:nvSpPr>
            <p:cNvPr id="10" name="TextBox 9">
              <a:extLst>
                <a:ext uri="{FF2B5EF4-FFF2-40B4-BE49-F238E27FC236}">
                  <a16:creationId xmlns:a16="http://schemas.microsoft.com/office/drawing/2014/main" id="{6D934EE1-CAD7-41D8-9054-69F91D7D3B34}"/>
                </a:ext>
              </a:extLst>
            </p:cNvPr>
            <p:cNvSpPr txBox="1"/>
            <p:nvPr/>
          </p:nvSpPr>
          <p:spPr>
            <a:xfrm>
              <a:off x="1171158" y="4506570"/>
              <a:ext cx="5656869" cy="483601"/>
            </a:xfrm>
            <a:prstGeom prst="rect">
              <a:avLst/>
            </a:prstGeom>
            <a:noFill/>
          </p:spPr>
          <p:txBody>
            <a:bodyPr wrap="square" rtlCol="0">
              <a:spAutoFit/>
            </a:bodyPr>
            <a:lstStyle/>
            <a:p>
              <a:pPr defTabSz="1348370">
                <a:defRPr/>
              </a:pPr>
              <a:r>
                <a:rPr lang="en-US" sz="2000" dirty="0">
                  <a:solidFill>
                    <a:schemeClr val="tx2"/>
                  </a:solidFill>
                  <a:latin typeface="Roboto Condensed"/>
                </a:rPr>
                <a:t>pluralsight.com/authors/vlad-catrinescu</a:t>
              </a:r>
            </a:p>
          </p:txBody>
        </p:sp>
        <p:pic>
          <p:nvPicPr>
            <p:cNvPr id="14" name="Picture 13">
              <a:extLst>
                <a:ext uri="{FF2B5EF4-FFF2-40B4-BE49-F238E27FC236}">
                  <a16:creationId xmlns:a16="http://schemas.microsoft.com/office/drawing/2014/main" id="{FB9A601F-6F26-432A-AC52-EA44F58D930F}"/>
                </a:ext>
              </a:extLst>
            </p:cNvPr>
            <p:cNvPicPr>
              <a:picLocks noChangeAspect="1"/>
            </p:cNvPicPr>
            <p:nvPr/>
          </p:nvPicPr>
          <p:blipFill>
            <a:blip r:embed="rId6"/>
            <a:stretch>
              <a:fillRect/>
            </a:stretch>
          </p:blipFill>
          <p:spPr>
            <a:xfrm>
              <a:off x="310871" y="4325922"/>
              <a:ext cx="822960" cy="822960"/>
            </a:xfrm>
            <a:prstGeom prst="rect">
              <a:avLst/>
            </a:prstGeom>
          </p:spPr>
        </p:pic>
      </p:grpSp>
      <p:grpSp>
        <p:nvGrpSpPr>
          <p:cNvPr id="9" name="Group 8">
            <a:extLst>
              <a:ext uri="{FF2B5EF4-FFF2-40B4-BE49-F238E27FC236}">
                <a16:creationId xmlns:a16="http://schemas.microsoft.com/office/drawing/2014/main" id="{8D8335AB-BC0F-498F-AB45-DC6F52352F64}"/>
              </a:ext>
            </a:extLst>
          </p:cNvPr>
          <p:cNvGrpSpPr/>
          <p:nvPr/>
        </p:nvGrpSpPr>
        <p:grpSpPr>
          <a:xfrm>
            <a:off x="480442" y="5592068"/>
            <a:ext cx="5910833" cy="680880"/>
            <a:chOff x="230257" y="5441287"/>
            <a:chExt cx="7144251" cy="822960"/>
          </a:xfrm>
        </p:grpSpPr>
        <p:pic>
          <p:nvPicPr>
            <p:cNvPr id="16" name="Picture 15">
              <a:extLst>
                <a:ext uri="{FF2B5EF4-FFF2-40B4-BE49-F238E27FC236}">
                  <a16:creationId xmlns:a16="http://schemas.microsoft.com/office/drawing/2014/main" id="{225E066D-44C8-474A-AF59-6E0F485BE951}"/>
                </a:ext>
              </a:extLst>
            </p:cNvPr>
            <p:cNvPicPr>
              <a:picLocks noChangeAspect="1"/>
            </p:cNvPicPr>
            <p:nvPr/>
          </p:nvPicPr>
          <p:blipFill rotWithShape="1">
            <a:blip r:embed="rId7"/>
            <a:srcRect l="18407" t="12960" r="15138" b="18407"/>
            <a:stretch/>
          </p:blipFill>
          <p:spPr>
            <a:xfrm>
              <a:off x="230257" y="5441287"/>
              <a:ext cx="796834" cy="822960"/>
            </a:xfrm>
            <a:prstGeom prst="rect">
              <a:avLst/>
            </a:prstGeom>
          </p:spPr>
        </p:pic>
        <p:sp>
          <p:nvSpPr>
            <p:cNvPr id="17" name="TextBox 16">
              <a:extLst>
                <a:ext uri="{FF2B5EF4-FFF2-40B4-BE49-F238E27FC236}">
                  <a16:creationId xmlns:a16="http://schemas.microsoft.com/office/drawing/2014/main" id="{B64B3CD0-1152-419A-A165-0B3B0C68F151}"/>
                </a:ext>
              </a:extLst>
            </p:cNvPr>
            <p:cNvSpPr txBox="1"/>
            <p:nvPr/>
          </p:nvSpPr>
          <p:spPr>
            <a:xfrm>
              <a:off x="1132336" y="5621939"/>
              <a:ext cx="6242172" cy="483601"/>
            </a:xfrm>
            <a:prstGeom prst="rect">
              <a:avLst/>
            </a:prstGeom>
            <a:noFill/>
          </p:spPr>
          <p:txBody>
            <a:bodyPr wrap="square" rtlCol="0">
              <a:spAutoFit/>
            </a:bodyPr>
            <a:lstStyle/>
            <a:p>
              <a:pPr defTabSz="1348370">
                <a:defRPr/>
              </a:pPr>
              <a:r>
                <a:rPr lang="en-US" sz="2000" dirty="0">
                  <a:solidFill>
                    <a:schemeClr val="tx2"/>
                  </a:solidFill>
                  <a:latin typeface="Roboto Condensed"/>
                </a:rPr>
                <a:t>https://github.com/vladcatrinescu/MITT2019</a:t>
              </a:r>
            </a:p>
          </p:txBody>
        </p:sp>
      </p:grpSp>
      <p:pic>
        <p:nvPicPr>
          <p:cNvPr id="11" name="Picture 10">
            <a:extLst>
              <a:ext uri="{FF2B5EF4-FFF2-40B4-BE49-F238E27FC236}">
                <a16:creationId xmlns:a16="http://schemas.microsoft.com/office/drawing/2014/main" id="{0F180F94-5326-42AB-9A3E-4806A48D231A}"/>
              </a:ext>
            </a:extLst>
          </p:cNvPr>
          <p:cNvPicPr>
            <a:picLocks noChangeAspect="1"/>
          </p:cNvPicPr>
          <p:nvPr/>
        </p:nvPicPr>
        <p:blipFill>
          <a:blip r:embed="rId8"/>
          <a:stretch>
            <a:fillRect/>
          </a:stretch>
        </p:blipFill>
        <p:spPr>
          <a:xfrm>
            <a:off x="6544278" y="0"/>
            <a:ext cx="5692740" cy="6858000"/>
          </a:xfrm>
          <a:prstGeom prst="rect">
            <a:avLst/>
          </a:prstGeom>
        </p:spPr>
      </p:pic>
    </p:spTree>
    <p:extLst>
      <p:ext uri="{BB962C8B-B14F-4D97-AF65-F5344CB8AC3E}">
        <p14:creationId xmlns:p14="http://schemas.microsoft.com/office/powerpoint/2010/main" val="1666887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gry, argue, argument">
            <a:extLst>
              <a:ext uri="{FF2B5EF4-FFF2-40B4-BE49-F238E27FC236}">
                <a16:creationId xmlns:a16="http://schemas.microsoft.com/office/drawing/2014/main" id="{BCAED85D-DFAD-4A23-89FE-AAF55BBDC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92"/>
            <a:ext cx="12192000" cy="813232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DB6C7124-58B7-4CB1-982E-CEF5D8AC7F30}"/>
              </a:ext>
            </a:extLst>
          </p:cNvPr>
          <p:cNvSpPr txBox="1">
            <a:spLocks/>
          </p:cNvSpPr>
          <p:nvPr/>
        </p:nvSpPr>
        <p:spPr>
          <a:xfrm>
            <a:off x="2356295" y="106975"/>
            <a:ext cx="11018520"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404040"/>
                    </a:gs>
                    <a:gs pos="100000">
                      <a:srgbClr val="404040"/>
                    </a:gs>
                  </a:gsLst>
                  <a:lin ang="5400000" scaled="0"/>
                </a:gradFill>
                <a:effectLst/>
                <a:uLnTx/>
                <a:uFillTx/>
                <a:latin typeface="Gotham Light"/>
                <a:ea typeface="+mn-ea"/>
                <a:cs typeface="Segoe UI" pitchFamily="34" charset="0"/>
              </a:rPr>
              <a:t>No one wins in the battle of end user vs IT</a:t>
            </a:r>
          </a:p>
        </p:txBody>
      </p:sp>
    </p:spTree>
    <p:extLst>
      <p:ext uri="{BB962C8B-B14F-4D97-AF65-F5344CB8AC3E}">
        <p14:creationId xmlns:p14="http://schemas.microsoft.com/office/powerpoint/2010/main" val="58230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E1BDD284-4792-48DB-ABC0-18B723EB1702}"/>
              </a:ext>
            </a:extLst>
          </p:cNvPr>
          <p:cNvSpPr/>
          <p:nvPr/>
        </p:nvSpPr>
        <p:spPr bwMode="auto">
          <a:xfrm>
            <a:off x="4909087" y="3552413"/>
            <a:ext cx="2362867" cy="2036954"/>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Gotham Medium"/>
              <a:ea typeface="+mn-ea"/>
              <a:cs typeface="+mn-cs"/>
            </a:endParaRPr>
          </a:p>
        </p:txBody>
      </p:sp>
      <p:sp>
        <p:nvSpPr>
          <p:cNvPr id="3" name="Flowchart: Process 2">
            <a:extLst>
              <a:ext uri="{FF2B5EF4-FFF2-40B4-BE49-F238E27FC236}">
                <a16:creationId xmlns:a16="http://schemas.microsoft.com/office/drawing/2014/main" id="{289B3612-F532-43AB-B0A1-DD7D4F1DD90F}"/>
              </a:ext>
            </a:extLst>
          </p:cNvPr>
          <p:cNvSpPr/>
          <p:nvPr/>
        </p:nvSpPr>
        <p:spPr bwMode="auto">
          <a:xfrm>
            <a:off x="1223132" y="3475327"/>
            <a:ext cx="9734775" cy="154171"/>
          </a:xfrm>
          <a:prstGeom prst="flowChartProcess">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Gotham Medium"/>
              <a:ea typeface="+mn-ea"/>
              <a:cs typeface="+mn-cs"/>
            </a:endParaRPr>
          </a:p>
        </p:txBody>
      </p:sp>
      <p:grpSp>
        <p:nvGrpSpPr>
          <p:cNvPr id="4" name="Group 3">
            <a:extLst>
              <a:ext uri="{FF2B5EF4-FFF2-40B4-BE49-F238E27FC236}">
                <a16:creationId xmlns:a16="http://schemas.microsoft.com/office/drawing/2014/main" id="{528DCB80-1F24-46CF-9E73-91B729AE1427}"/>
              </a:ext>
            </a:extLst>
          </p:cNvPr>
          <p:cNvGrpSpPr/>
          <p:nvPr/>
        </p:nvGrpSpPr>
        <p:grpSpPr>
          <a:xfrm>
            <a:off x="9364054" y="2326285"/>
            <a:ext cx="1709628" cy="990199"/>
            <a:chOff x="3928976" y="1016585"/>
            <a:chExt cx="1354196" cy="784340"/>
          </a:xfrm>
        </p:grpSpPr>
        <p:sp>
          <p:nvSpPr>
            <p:cNvPr id="5" name="Freeform: Shape 4">
              <a:extLst>
                <a:ext uri="{FF2B5EF4-FFF2-40B4-BE49-F238E27FC236}">
                  <a16:creationId xmlns:a16="http://schemas.microsoft.com/office/drawing/2014/main" id="{873A8E99-E778-4D0B-8357-F0433EA3E540}"/>
                </a:ext>
              </a:extLst>
            </p:cNvPr>
            <p:cNvSpPr/>
            <p:nvPr/>
          </p:nvSpPr>
          <p:spPr bwMode="auto">
            <a:xfrm rot="1800000">
              <a:off x="4945073" y="1283425"/>
              <a:ext cx="241463" cy="517500"/>
            </a:xfrm>
            <a:custGeom>
              <a:avLst/>
              <a:gdLst>
                <a:gd name="connsiteX0" fmla="*/ 154252 w 324830"/>
                <a:gd name="connsiteY0" fmla="*/ 0 h 696172"/>
                <a:gd name="connsiteX1" fmla="*/ 324830 w 324830"/>
                <a:gd name="connsiteY1" fmla="*/ 300212 h 696172"/>
                <a:gd name="connsiteX2" fmla="*/ 254954 w 324830"/>
                <a:gd name="connsiteY2" fmla="*/ 593521 h 696172"/>
                <a:gd name="connsiteX3" fmla="*/ 20008 w 324830"/>
                <a:gd name="connsiteY3" fmla="*/ 696172 h 696172"/>
                <a:gd name="connsiteX4" fmla="*/ 0 w 324830"/>
                <a:gd name="connsiteY4" fmla="*/ 690234 h 696172"/>
                <a:gd name="connsiteX5" fmla="*/ 0 w 324830"/>
                <a:gd name="connsiteY5" fmla="*/ 94910 h 696172"/>
                <a:gd name="connsiteX6" fmla="*/ 154252 w 324830"/>
                <a:gd name="connsiteY6" fmla="*/ 0 h 69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4830" h="696172">
                  <a:moveTo>
                    <a:pt x="154252" y="0"/>
                  </a:moveTo>
                  <a:cubicBezTo>
                    <a:pt x="211111" y="100071"/>
                    <a:pt x="267971" y="200141"/>
                    <a:pt x="324830" y="300212"/>
                  </a:cubicBezTo>
                  <a:lnTo>
                    <a:pt x="254954" y="593521"/>
                  </a:lnTo>
                  <a:lnTo>
                    <a:pt x="20008" y="696172"/>
                  </a:lnTo>
                  <a:lnTo>
                    <a:pt x="0" y="690234"/>
                  </a:lnTo>
                  <a:lnTo>
                    <a:pt x="0" y="94910"/>
                  </a:lnTo>
                  <a:lnTo>
                    <a:pt x="154252" y="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Freeform: Shape 5">
              <a:extLst>
                <a:ext uri="{FF2B5EF4-FFF2-40B4-BE49-F238E27FC236}">
                  <a16:creationId xmlns:a16="http://schemas.microsoft.com/office/drawing/2014/main" id="{1F72D9C1-D0BE-43B8-A716-D1E6B47D90C2}"/>
                </a:ext>
              </a:extLst>
            </p:cNvPr>
            <p:cNvSpPr/>
            <p:nvPr/>
          </p:nvSpPr>
          <p:spPr bwMode="auto">
            <a:xfrm rot="1800000">
              <a:off x="4252183" y="1276751"/>
              <a:ext cx="279032" cy="515440"/>
            </a:xfrm>
            <a:custGeom>
              <a:avLst/>
              <a:gdLst>
                <a:gd name="connsiteX0" fmla="*/ 0 w 346970"/>
                <a:gd name="connsiteY0" fmla="*/ 116256 h 693401"/>
                <a:gd name="connsiteX1" fmla="*/ 148975 w 346970"/>
                <a:gd name="connsiteY1" fmla="*/ 33819 h 693401"/>
                <a:gd name="connsiteX2" fmla="*/ 287018 w 346970"/>
                <a:gd name="connsiteY2" fmla="*/ 58605 h 693401"/>
                <a:gd name="connsiteX3" fmla="*/ 346970 w 346970"/>
                <a:gd name="connsiteY3" fmla="*/ 0 h 693401"/>
                <a:gd name="connsiteX4" fmla="*/ 346970 w 346970"/>
                <a:gd name="connsiteY4" fmla="*/ 71927 h 693401"/>
                <a:gd name="connsiteX5" fmla="*/ 286637 w 346970"/>
                <a:gd name="connsiteY5" fmla="*/ 105569 h 693401"/>
                <a:gd name="connsiteX6" fmla="*/ 317576 w 346970"/>
                <a:gd name="connsiteY6" fmla="*/ 354421 h 693401"/>
                <a:gd name="connsiteX7" fmla="*/ 265833 w 346970"/>
                <a:gd name="connsiteY7" fmla="*/ 541024 h 693401"/>
                <a:gd name="connsiteX8" fmla="*/ 73346 w 346970"/>
                <a:gd name="connsiteY8" fmla="*/ 693401 h 693401"/>
                <a:gd name="connsiteX9" fmla="*/ 0 w 346970"/>
                <a:gd name="connsiteY9" fmla="*/ 680507 h 693401"/>
                <a:gd name="connsiteX10" fmla="*/ 0 w 346970"/>
                <a:gd name="connsiteY10" fmla="*/ 116256 h 69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970" h="693401">
                  <a:moveTo>
                    <a:pt x="0" y="116256"/>
                  </a:moveTo>
                  <a:lnTo>
                    <a:pt x="148975" y="33819"/>
                  </a:lnTo>
                  <a:lnTo>
                    <a:pt x="287018" y="58605"/>
                  </a:lnTo>
                  <a:lnTo>
                    <a:pt x="346970" y="0"/>
                  </a:lnTo>
                  <a:lnTo>
                    <a:pt x="346970" y="71927"/>
                  </a:lnTo>
                  <a:lnTo>
                    <a:pt x="286637" y="105569"/>
                  </a:lnTo>
                  <a:lnTo>
                    <a:pt x="317576" y="354421"/>
                  </a:lnTo>
                  <a:lnTo>
                    <a:pt x="265833" y="541024"/>
                  </a:lnTo>
                  <a:lnTo>
                    <a:pt x="73346" y="693401"/>
                  </a:lnTo>
                  <a:lnTo>
                    <a:pt x="0" y="680507"/>
                  </a:lnTo>
                  <a:lnTo>
                    <a:pt x="0" y="116256"/>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Freeform: Shape 6">
              <a:extLst>
                <a:ext uri="{FF2B5EF4-FFF2-40B4-BE49-F238E27FC236}">
                  <a16:creationId xmlns:a16="http://schemas.microsoft.com/office/drawing/2014/main" id="{F0125F2B-59ED-4730-9C58-258915254EA6}"/>
                </a:ext>
              </a:extLst>
            </p:cNvPr>
            <p:cNvSpPr/>
            <p:nvPr/>
          </p:nvSpPr>
          <p:spPr bwMode="auto">
            <a:xfrm rot="1800000">
              <a:off x="4639248" y="1207332"/>
              <a:ext cx="327396" cy="442534"/>
            </a:xfrm>
            <a:custGeom>
              <a:avLst/>
              <a:gdLst>
                <a:gd name="connsiteX0" fmla="*/ 440433 w 440433"/>
                <a:gd name="connsiteY0" fmla="*/ 0 h 595324"/>
                <a:gd name="connsiteX1" fmla="*/ 440433 w 440433"/>
                <a:gd name="connsiteY1" fmla="*/ 595324 h 595324"/>
                <a:gd name="connsiteX2" fmla="*/ 218221 w 440433"/>
                <a:gd name="connsiteY2" fmla="*/ 529386 h 595324"/>
                <a:gd name="connsiteX3" fmla="*/ 79026 w 440433"/>
                <a:gd name="connsiteY3" fmla="*/ 378781 h 595324"/>
                <a:gd name="connsiteX4" fmla="*/ 0 w 440433"/>
                <a:gd name="connsiteY4" fmla="*/ 422848 h 595324"/>
                <a:gd name="connsiteX5" fmla="*/ 0 w 440433"/>
                <a:gd name="connsiteY5" fmla="*/ 350921 h 595324"/>
                <a:gd name="connsiteX6" fmla="*/ 15627 w 440433"/>
                <a:gd name="connsiteY6" fmla="*/ 335645 h 595324"/>
                <a:gd name="connsiteX7" fmla="*/ 87463 w 440433"/>
                <a:gd name="connsiteY7" fmla="*/ 217181 h 595324"/>
                <a:gd name="connsiteX8" fmla="*/ 440433 w 440433"/>
                <a:gd name="connsiteY8" fmla="*/ 0 h 59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433" h="595324">
                  <a:moveTo>
                    <a:pt x="440433" y="0"/>
                  </a:moveTo>
                  <a:lnTo>
                    <a:pt x="440433" y="595324"/>
                  </a:lnTo>
                  <a:lnTo>
                    <a:pt x="218221" y="529386"/>
                  </a:lnTo>
                  <a:lnTo>
                    <a:pt x="79026" y="378781"/>
                  </a:lnTo>
                  <a:lnTo>
                    <a:pt x="0" y="422848"/>
                  </a:lnTo>
                  <a:lnTo>
                    <a:pt x="0" y="350921"/>
                  </a:lnTo>
                  <a:lnTo>
                    <a:pt x="15627" y="335645"/>
                  </a:lnTo>
                  <a:lnTo>
                    <a:pt x="87463" y="217181"/>
                  </a:lnTo>
                  <a:lnTo>
                    <a:pt x="440433"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Freeform: Shape 7">
              <a:extLst>
                <a:ext uri="{FF2B5EF4-FFF2-40B4-BE49-F238E27FC236}">
                  <a16:creationId xmlns:a16="http://schemas.microsoft.com/office/drawing/2014/main" id="{238D8DDC-900A-45D3-B728-EBF2A39EEBF0}"/>
                </a:ext>
              </a:extLst>
            </p:cNvPr>
            <p:cNvSpPr/>
            <p:nvPr/>
          </p:nvSpPr>
          <p:spPr bwMode="auto">
            <a:xfrm rot="1800000">
              <a:off x="3975820" y="1220009"/>
              <a:ext cx="315248" cy="419436"/>
            </a:xfrm>
            <a:custGeom>
              <a:avLst/>
              <a:gdLst>
                <a:gd name="connsiteX0" fmla="*/ 0 w 424090"/>
                <a:gd name="connsiteY0" fmla="*/ 234674 h 564251"/>
                <a:gd name="connsiteX1" fmla="*/ 424090 w 424090"/>
                <a:gd name="connsiteY1" fmla="*/ 0 h 564251"/>
                <a:gd name="connsiteX2" fmla="*/ 424090 w 424090"/>
                <a:gd name="connsiteY2" fmla="*/ 564251 h 564251"/>
                <a:gd name="connsiteX3" fmla="*/ 289338 w 424090"/>
                <a:gd name="connsiteY3" fmla="*/ 540560 h 564251"/>
                <a:gd name="connsiteX4" fmla="*/ 69842 w 424090"/>
                <a:gd name="connsiteY4" fmla="*/ 331832 h 564251"/>
                <a:gd name="connsiteX5" fmla="*/ 0 w 424090"/>
                <a:gd name="connsiteY5" fmla="*/ 234674 h 56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090" h="564251">
                  <a:moveTo>
                    <a:pt x="0" y="234674"/>
                  </a:moveTo>
                  <a:lnTo>
                    <a:pt x="424090" y="0"/>
                  </a:lnTo>
                  <a:lnTo>
                    <a:pt x="424090" y="564251"/>
                  </a:lnTo>
                  <a:lnTo>
                    <a:pt x="289338" y="540560"/>
                  </a:lnTo>
                  <a:lnTo>
                    <a:pt x="69842" y="331832"/>
                  </a:lnTo>
                  <a:lnTo>
                    <a:pt x="0" y="234674"/>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Freeform 13">
              <a:extLst>
                <a:ext uri="{FF2B5EF4-FFF2-40B4-BE49-F238E27FC236}">
                  <a16:creationId xmlns:a16="http://schemas.microsoft.com/office/drawing/2014/main" id="{DCF91B21-D4AE-404E-87A5-87A157667BB1}"/>
                </a:ext>
              </a:extLst>
            </p:cNvPr>
            <p:cNvSpPr>
              <a:spLocks/>
            </p:cNvSpPr>
            <p:nvPr/>
          </p:nvSpPr>
          <p:spPr bwMode="auto">
            <a:xfrm>
              <a:off x="3928976" y="1016585"/>
              <a:ext cx="595012" cy="257597"/>
            </a:xfrm>
            <a:custGeom>
              <a:avLst/>
              <a:gdLst>
                <a:gd name="T0" fmla="*/ 518 w 1757"/>
                <a:gd name="T1" fmla="*/ 759 h 759"/>
                <a:gd name="T2" fmla="*/ 1474 w 1757"/>
                <a:gd name="T3" fmla="*/ 281 h 759"/>
                <a:gd name="T4" fmla="*/ 1537 w 1757"/>
                <a:gd name="T5" fmla="*/ 345 h 759"/>
                <a:gd name="T6" fmla="*/ 1710 w 1757"/>
                <a:gd name="T7" fmla="*/ 345 h 759"/>
                <a:gd name="T8" fmla="*/ 1710 w 1757"/>
                <a:gd name="T9" fmla="*/ 172 h 759"/>
                <a:gd name="T10" fmla="*/ 1585 w 1757"/>
                <a:gd name="T11" fmla="*/ 47 h 759"/>
                <a:gd name="T12" fmla="*/ 1443 w 1757"/>
                <a:gd name="T13" fmla="*/ 24 h 759"/>
                <a:gd name="T14" fmla="*/ 0 w 1757"/>
                <a:gd name="T15" fmla="*/ 746 h 759"/>
                <a:gd name="T16" fmla="*/ 0 w 1757"/>
                <a:gd name="T17" fmla="*/ 759 h 759"/>
                <a:gd name="T18" fmla="*/ 518 w 1757"/>
                <a:gd name="T19"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7" h="759">
                  <a:moveTo>
                    <a:pt x="518" y="759"/>
                  </a:moveTo>
                  <a:cubicBezTo>
                    <a:pt x="1474" y="281"/>
                    <a:pt x="1474" y="281"/>
                    <a:pt x="1474" y="281"/>
                  </a:cubicBezTo>
                  <a:cubicBezTo>
                    <a:pt x="1537" y="345"/>
                    <a:pt x="1537" y="345"/>
                    <a:pt x="1537" y="345"/>
                  </a:cubicBezTo>
                  <a:cubicBezTo>
                    <a:pt x="1585" y="392"/>
                    <a:pt x="1662" y="392"/>
                    <a:pt x="1710" y="345"/>
                  </a:cubicBezTo>
                  <a:cubicBezTo>
                    <a:pt x="1757" y="297"/>
                    <a:pt x="1757" y="220"/>
                    <a:pt x="1710" y="172"/>
                  </a:cubicBezTo>
                  <a:cubicBezTo>
                    <a:pt x="1585" y="47"/>
                    <a:pt x="1585" y="47"/>
                    <a:pt x="1585" y="47"/>
                  </a:cubicBezTo>
                  <a:cubicBezTo>
                    <a:pt x="1548" y="10"/>
                    <a:pt x="1490" y="0"/>
                    <a:pt x="1443" y="24"/>
                  </a:cubicBezTo>
                  <a:cubicBezTo>
                    <a:pt x="0" y="746"/>
                    <a:pt x="0" y="746"/>
                    <a:pt x="0" y="746"/>
                  </a:cubicBezTo>
                  <a:cubicBezTo>
                    <a:pt x="0" y="759"/>
                    <a:pt x="0" y="759"/>
                    <a:pt x="0" y="759"/>
                  </a:cubicBezTo>
                  <a:lnTo>
                    <a:pt x="518" y="759"/>
                  </a:lnTo>
                  <a:close/>
                </a:path>
              </a:pathLst>
            </a:custGeom>
            <a:solidFill>
              <a:schemeClr val="accent1">
                <a:lumMod val="50000"/>
              </a:schemeClr>
            </a:solidFill>
            <a:ln>
              <a:noFill/>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14">
              <a:extLst>
                <a:ext uri="{FF2B5EF4-FFF2-40B4-BE49-F238E27FC236}">
                  <a16:creationId xmlns:a16="http://schemas.microsoft.com/office/drawing/2014/main" id="{510833F3-7C43-478D-B5D3-6EBF43C6D7AC}"/>
                </a:ext>
              </a:extLst>
            </p:cNvPr>
            <p:cNvSpPr>
              <a:spLocks/>
            </p:cNvSpPr>
            <p:nvPr/>
          </p:nvSpPr>
          <p:spPr bwMode="auto">
            <a:xfrm>
              <a:off x="4687253" y="1016585"/>
              <a:ext cx="595919" cy="257597"/>
            </a:xfrm>
            <a:custGeom>
              <a:avLst/>
              <a:gdLst>
                <a:gd name="T0" fmla="*/ 1239 w 1758"/>
                <a:gd name="T1" fmla="*/ 759 h 759"/>
                <a:gd name="T2" fmla="*/ 284 w 1758"/>
                <a:gd name="T3" fmla="*/ 281 h 759"/>
                <a:gd name="T4" fmla="*/ 220 w 1758"/>
                <a:gd name="T5" fmla="*/ 345 h 759"/>
                <a:gd name="T6" fmla="*/ 48 w 1758"/>
                <a:gd name="T7" fmla="*/ 345 h 759"/>
                <a:gd name="T8" fmla="*/ 48 w 1758"/>
                <a:gd name="T9" fmla="*/ 172 h 759"/>
                <a:gd name="T10" fmla="*/ 173 w 1758"/>
                <a:gd name="T11" fmla="*/ 47 h 759"/>
                <a:gd name="T12" fmla="*/ 315 w 1758"/>
                <a:gd name="T13" fmla="*/ 24 h 759"/>
                <a:gd name="T14" fmla="*/ 1758 w 1758"/>
                <a:gd name="T15" fmla="*/ 746 h 759"/>
                <a:gd name="T16" fmla="*/ 1758 w 1758"/>
                <a:gd name="T17" fmla="*/ 759 h 759"/>
                <a:gd name="T18" fmla="*/ 1239 w 1758"/>
                <a:gd name="T19" fmla="*/ 759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8" h="759">
                  <a:moveTo>
                    <a:pt x="1239" y="759"/>
                  </a:moveTo>
                  <a:cubicBezTo>
                    <a:pt x="284" y="281"/>
                    <a:pt x="284" y="281"/>
                    <a:pt x="284" y="281"/>
                  </a:cubicBezTo>
                  <a:cubicBezTo>
                    <a:pt x="220" y="345"/>
                    <a:pt x="220" y="345"/>
                    <a:pt x="220" y="345"/>
                  </a:cubicBezTo>
                  <a:cubicBezTo>
                    <a:pt x="173" y="392"/>
                    <a:pt x="96" y="392"/>
                    <a:pt x="48" y="345"/>
                  </a:cubicBezTo>
                  <a:cubicBezTo>
                    <a:pt x="0" y="297"/>
                    <a:pt x="0" y="220"/>
                    <a:pt x="48" y="172"/>
                  </a:cubicBezTo>
                  <a:cubicBezTo>
                    <a:pt x="173" y="47"/>
                    <a:pt x="173" y="47"/>
                    <a:pt x="173" y="47"/>
                  </a:cubicBezTo>
                  <a:cubicBezTo>
                    <a:pt x="210" y="10"/>
                    <a:pt x="267" y="0"/>
                    <a:pt x="315" y="24"/>
                  </a:cubicBezTo>
                  <a:cubicBezTo>
                    <a:pt x="1758" y="746"/>
                    <a:pt x="1758" y="746"/>
                    <a:pt x="1758" y="746"/>
                  </a:cubicBezTo>
                  <a:cubicBezTo>
                    <a:pt x="1758" y="759"/>
                    <a:pt x="1758" y="759"/>
                    <a:pt x="1758" y="759"/>
                  </a:cubicBezTo>
                  <a:lnTo>
                    <a:pt x="1239" y="759"/>
                  </a:lnTo>
                  <a:close/>
                </a:path>
              </a:pathLst>
            </a:custGeom>
            <a:solidFill>
              <a:schemeClr val="accent1">
                <a:lumMod val="50000"/>
              </a:schemeClr>
            </a:solidFill>
            <a:ln>
              <a:noFill/>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15">
              <a:extLst>
                <a:ext uri="{FF2B5EF4-FFF2-40B4-BE49-F238E27FC236}">
                  <a16:creationId xmlns:a16="http://schemas.microsoft.com/office/drawing/2014/main" id="{7BD377C7-9937-4DD3-989D-14D0E46646EE}"/>
                </a:ext>
              </a:extLst>
            </p:cNvPr>
            <p:cNvSpPr>
              <a:spLocks noEditPoints="1"/>
            </p:cNvSpPr>
            <p:nvPr/>
          </p:nvSpPr>
          <p:spPr bwMode="auto">
            <a:xfrm>
              <a:off x="3928976" y="1274182"/>
              <a:ext cx="1354196" cy="507937"/>
            </a:xfrm>
            <a:custGeom>
              <a:avLst/>
              <a:gdLst>
                <a:gd name="T0" fmla="*/ 3479 w 3998"/>
                <a:gd name="T1" fmla="*/ 0 h 1498"/>
                <a:gd name="T2" fmla="*/ 2625 w 3998"/>
                <a:gd name="T3" fmla="*/ 0 h 1498"/>
                <a:gd name="T4" fmla="*/ 2581 w 3998"/>
                <a:gd name="T5" fmla="*/ 2 h 1498"/>
                <a:gd name="T6" fmla="*/ 2502 w 3998"/>
                <a:gd name="T7" fmla="*/ 2 h 1498"/>
                <a:gd name="T8" fmla="*/ 2157 w 3998"/>
                <a:gd name="T9" fmla="*/ 173 h 1498"/>
                <a:gd name="T10" fmla="*/ 2002 w 3998"/>
                <a:gd name="T11" fmla="*/ 254 h 1498"/>
                <a:gd name="T12" fmla="*/ 2000 w 3998"/>
                <a:gd name="T13" fmla="*/ 254 h 1498"/>
                <a:gd name="T14" fmla="*/ 1999 w 3998"/>
                <a:gd name="T15" fmla="*/ 254 h 1498"/>
                <a:gd name="T16" fmla="*/ 1998 w 3998"/>
                <a:gd name="T17" fmla="*/ 254 h 1498"/>
                <a:gd name="T18" fmla="*/ 1996 w 3998"/>
                <a:gd name="T19" fmla="*/ 254 h 1498"/>
                <a:gd name="T20" fmla="*/ 1841 w 3998"/>
                <a:gd name="T21" fmla="*/ 173 h 1498"/>
                <a:gd name="T22" fmla="*/ 1496 w 3998"/>
                <a:gd name="T23" fmla="*/ 2 h 1498"/>
                <a:gd name="T24" fmla="*/ 1416 w 3998"/>
                <a:gd name="T25" fmla="*/ 2 h 1498"/>
                <a:gd name="T26" fmla="*/ 1373 w 3998"/>
                <a:gd name="T27" fmla="*/ 0 h 1498"/>
                <a:gd name="T28" fmla="*/ 518 w 3998"/>
                <a:gd name="T29" fmla="*/ 0 h 1498"/>
                <a:gd name="T30" fmla="*/ 0 w 3998"/>
                <a:gd name="T31" fmla="*/ 0 h 1498"/>
                <a:gd name="T32" fmla="*/ 0 w 3998"/>
                <a:gd name="T33" fmla="*/ 230 h 1498"/>
                <a:gd name="T34" fmla="*/ 61 w 3998"/>
                <a:gd name="T35" fmla="*/ 265 h 1498"/>
                <a:gd name="T36" fmla="*/ 125 w 3998"/>
                <a:gd name="T37" fmla="*/ 375 h 1498"/>
                <a:gd name="T38" fmla="*/ 125 w 3998"/>
                <a:gd name="T39" fmla="*/ 625 h 1498"/>
                <a:gd name="T40" fmla="*/ 998 w 3998"/>
                <a:gd name="T41" fmla="*/ 1498 h 1498"/>
                <a:gd name="T42" fmla="*/ 1871 w 3998"/>
                <a:gd name="T43" fmla="*/ 625 h 1498"/>
                <a:gd name="T44" fmla="*/ 1998 w 3998"/>
                <a:gd name="T45" fmla="*/ 498 h 1498"/>
                <a:gd name="T46" fmla="*/ 1999 w 3998"/>
                <a:gd name="T47" fmla="*/ 498 h 1498"/>
                <a:gd name="T48" fmla="*/ 2000 w 3998"/>
                <a:gd name="T49" fmla="*/ 498 h 1498"/>
                <a:gd name="T50" fmla="*/ 2127 w 3998"/>
                <a:gd name="T51" fmla="*/ 625 h 1498"/>
                <a:gd name="T52" fmla="*/ 3000 w 3998"/>
                <a:gd name="T53" fmla="*/ 1498 h 1498"/>
                <a:gd name="T54" fmla="*/ 3873 w 3998"/>
                <a:gd name="T55" fmla="*/ 625 h 1498"/>
                <a:gd name="T56" fmla="*/ 3873 w 3998"/>
                <a:gd name="T57" fmla="*/ 375 h 1498"/>
                <a:gd name="T58" fmla="*/ 3937 w 3998"/>
                <a:gd name="T59" fmla="*/ 265 h 1498"/>
                <a:gd name="T60" fmla="*/ 3998 w 3998"/>
                <a:gd name="T61" fmla="*/ 230 h 1498"/>
                <a:gd name="T62" fmla="*/ 3998 w 3998"/>
                <a:gd name="T63" fmla="*/ 0 h 1498"/>
                <a:gd name="T64" fmla="*/ 3479 w 3998"/>
                <a:gd name="T65" fmla="*/ 0 h 1498"/>
                <a:gd name="T66" fmla="*/ 998 w 3998"/>
                <a:gd name="T67" fmla="*/ 1254 h 1498"/>
                <a:gd name="T68" fmla="*/ 369 w 3998"/>
                <a:gd name="T69" fmla="*/ 625 h 1498"/>
                <a:gd name="T70" fmla="*/ 369 w 3998"/>
                <a:gd name="T71" fmla="*/ 375 h 1498"/>
                <a:gd name="T72" fmla="*/ 345 w 3998"/>
                <a:gd name="T73" fmla="*/ 244 h 1498"/>
                <a:gd name="T74" fmla="*/ 1373 w 3998"/>
                <a:gd name="T75" fmla="*/ 244 h 1498"/>
                <a:gd name="T76" fmla="*/ 1374 w 3998"/>
                <a:gd name="T77" fmla="*/ 244 h 1498"/>
                <a:gd name="T78" fmla="*/ 1396 w 3998"/>
                <a:gd name="T79" fmla="*/ 246 h 1498"/>
                <a:gd name="T80" fmla="*/ 1404 w 3998"/>
                <a:gd name="T81" fmla="*/ 246 h 1498"/>
                <a:gd name="T82" fmla="*/ 1625 w 3998"/>
                <a:gd name="T83" fmla="*/ 496 h 1498"/>
                <a:gd name="T84" fmla="*/ 1625 w 3998"/>
                <a:gd name="T85" fmla="*/ 621 h 1498"/>
                <a:gd name="T86" fmla="*/ 1627 w 3998"/>
                <a:gd name="T87" fmla="*/ 642 h 1498"/>
                <a:gd name="T88" fmla="*/ 998 w 3998"/>
                <a:gd name="T89" fmla="*/ 1254 h 1498"/>
                <a:gd name="T90" fmla="*/ 3629 w 3998"/>
                <a:gd name="T91" fmla="*/ 375 h 1498"/>
                <a:gd name="T92" fmla="*/ 3629 w 3998"/>
                <a:gd name="T93" fmla="*/ 625 h 1498"/>
                <a:gd name="T94" fmla="*/ 3000 w 3998"/>
                <a:gd name="T95" fmla="*/ 1254 h 1498"/>
                <a:gd name="T96" fmla="*/ 2371 w 3998"/>
                <a:gd name="T97" fmla="*/ 642 h 1498"/>
                <a:gd name="T98" fmla="*/ 2373 w 3998"/>
                <a:gd name="T99" fmla="*/ 621 h 1498"/>
                <a:gd name="T100" fmla="*/ 2373 w 3998"/>
                <a:gd name="T101" fmla="*/ 496 h 1498"/>
                <a:gd name="T102" fmla="*/ 2594 w 3998"/>
                <a:gd name="T103" fmla="*/ 246 h 1498"/>
                <a:gd name="T104" fmla="*/ 2602 w 3998"/>
                <a:gd name="T105" fmla="*/ 246 h 1498"/>
                <a:gd name="T106" fmla="*/ 2623 w 3998"/>
                <a:gd name="T107" fmla="*/ 244 h 1498"/>
                <a:gd name="T108" fmla="*/ 2625 w 3998"/>
                <a:gd name="T109" fmla="*/ 244 h 1498"/>
                <a:gd name="T110" fmla="*/ 3653 w 3998"/>
                <a:gd name="T111" fmla="*/ 244 h 1498"/>
                <a:gd name="T112" fmla="*/ 3629 w 3998"/>
                <a:gd name="T113" fmla="*/ 375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98" h="1498">
                  <a:moveTo>
                    <a:pt x="3479" y="0"/>
                  </a:moveTo>
                  <a:cubicBezTo>
                    <a:pt x="2625" y="0"/>
                    <a:pt x="2625" y="0"/>
                    <a:pt x="2625" y="0"/>
                  </a:cubicBezTo>
                  <a:cubicBezTo>
                    <a:pt x="2610" y="0"/>
                    <a:pt x="2596" y="1"/>
                    <a:pt x="2581" y="2"/>
                  </a:cubicBezTo>
                  <a:cubicBezTo>
                    <a:pt x="2502" y="2"/>
                    <a:pt x="2502" y="2"/>
                    <a:pt x="2502" y="2"/>
                  </a:cubicBezTo>
                  <a:cubicBezTo>
                    <a:pt x="2370" y="2"/>
                    <a:pt x="2247" y="63"/>
                    <a:pt x="2157" y="173"/>
                  </a:cubicBezTo>
                  <a:cubicBezTo>
                    <a:pt x="2113" y="226"/>
                    <a:pt x="2060" y="254"/>
                    <a:pt x="2002" y="254"/>
                  </a:cubicBezTo>
                  <a:cubicBezTo>
                    <a:pt x="2001" y="254"/>
                    <a:pt x="2001" y="254"/>
                    <a:pt x="2000" y="254"/>
                  </a:cubicBezTo>
                  <a:cubicBezTo>
                    <a:pt x="2000" y="254"/>
                    <a:pt x="1999" y="254"/>
                    <a:pt x="1999" y="254"/>
                  </a:cubicBezTo>
                  <a:cubicBezTo>
                    <a:pt x="1999" y="254"/>
                    <a:pt x="1998" y="254"/>
                    <a:pt x="1998" y="254"/>
                  </a:cubicBezTo>
                  <a:cubicBezTo>
                    <a:pt x="1997" y="254"/>
                    <a:pt x="1997" y="254"/>
                    <a:pt x="1996" y="254"/>
                  </a:cubicBezTo>
                  <a:cubicBezTo>
                    <a:pt x="1938" y="254"/>
                    <a:pt x="1885" y="226"/>
                    <a:pt x="1841" y="173"/>
                  </a:cubicBezTo>
                  <a:cubicBezTo>
                    <a:pt x="1750" y="63"/>
                    <a:pt x="1628" y="2"/>
                    <a:pt x="1496" y="2"/>
                  </a:cubicBezTo>
                  <a:cubicBezTo>
                    <a:pt x="1416" y="2"/>
                    <a:pt x="1416" y="2"/>
                    <a:pt x="1416" y="2"/>
                  </a:cubicBezTo>
                  <a:cubicBezTo>
                    <a:pt x="1402" y="1"/>
                    <a:pt x="1387" y="0"/>
                    <a:pt x="1373" y="0"/>
                  </a:cubicBezTo>
                  <a:cubicBezTo>
                    <a:pt x="518" y="0"/>
                    <a:pt x="518" y="0"/>
                    <a:pt x="518" y="0"/>
                  </a:cubicBezTo>
                  <a:cubicBezTo>
                    <a:pt x="0" y="0"/>
                    <a:pt x="0" y="0"/>
                    <a:pt x="0" y="0"/>
                  </a:cubicBezTo>
                  <a:cubicBezTo>
                    <a:pt x="0" y="230"/>
                    <a:pt x="0" y="230"/>
                    <a:pt x="0" y="230"/>
                  </a:cubicBezTo>
                  <a:cubicBezTo>
                    <a:pt x="61" y="265"/>
                    <a:pt x="61" y="265"/>
                    <a:pt x="61" y="265"/>
                  </a:cubicBezTo>
                  <a:cubicBezTo>
                    <a:pt x="100" y="288"/>
                    <a:pt x="125" y="330"/>
                    <a:pt x="125" y="375"/>
                  </a:cubicBezTo>
                  <a:cubicBezTo>
                    <a:pt x="125" y="625"/>
                    <a:pt x="125" y="625"/>
                    <a:pt x="125" y="625"/>
                  </a:cubicBezTo>
                  <a:cubicBezTo>
                    <a:pt x="125" y="1106"/>
                    <a:pt x="516" y="1498"/>
                    <a:pt x="998" y="1498"/>
                  </a:cubicBezTo>
                  <a:cubicBezTo>
                    <a:pt x="1479" y="1498"/>
                    <a:pt x="1871" y="1106"/>
                    <a:pt x="1871" y="625"/>
                  </a:cubicBezTo>
                  <a:cubicBezTo>
                    <a:pt x="1871" y="555"/>
                    <a:pt x="1928" y="498"/>
                    <a:pt x="1998" y="498"/>
                  </a:cubicBezTo>
                  <a:cubicBezTo>
                    <a:pt x="1998" y="498"/>
                    <a:pt x="1999" y="498"/>
                    <a:pt x="1999" y="498"/>
                  </a:cubicBezTo>
                  <a:cubicBezTo>
                    <a:pt x="1999" y="498"/>
                    <a:pt x="2000" y="498"/>
                    <a:pt x="2000" y="498"/>
                  </a:cubicBezTo>
                  <a:cubicBezTo>
                    <a:pt x="2070" y="498"/>
                    <a:pt x="2127" y="555"/>
                    <a:pt x="2127" y="625"/>
                  </a:cubicBezTo>
                  <a:cubicBezTo>
                    <a:pt x="2127" y="1106"/>
                    <a:pt x="2518" y="1498"/>
                    <a:pt x="3000" y="1498"/>
                  </a:cubicBezTo>
                  <a:cubicBezTo>
                    <a:pt x="3481" y="1498"/>
                    <a:pt x="3873" y="1106"/>
                    <a:pt x="3873" y="625"/>
                  </a:cubicBezTo>
                  <a:cubicBezTo>
                    <a:pt x="3873" y="375"/>
                    <a:pt x="3873" y="375"/>
                    <a:pt x="3873" y="375"/>
                  </a:cubicBezTo>
                  <a:cubicBezTo>
                    <a:pt x="3873" y="330"/>
                    <a:pt x="3897" y="288"/>
                    <a:pt x="3937" y="265"/>
                  </a:cubicBezTo>
                  <a:cubicBezTo>
                    <a:pt x="3998" y="230"/>
                    <a:pt x="3998" y="230"/>
                    <a:pt x="3998" y="230"/>
                  </a:cubicBezTo>
                  <a:cubicBezTo>
                    <a:pt x="3998" y="0"/>
                    <a:pt x="3998" y="0"/>
                    <a:pt x="3998" y="0"/>
                  </a:cubicBezTo>
                  <a:lnTo>
                    <a:pt x="3479" y="0"/>
                  </a:lnTo>
                  <a:close/>
                  <a:moveTo>
                    <a:pt x="998" y="1254"/>
                  </a:moveTo>
                  <a:cubicBezTo>
                    <a:pt x="651" y="1254"/>
                    <a:pt x="369" y="972"/>
                    <a:pt x="369" y="625"/>
                  </a:cubicBezTo>
                  <a:cubicBezTo>
                    <a:pt x="369" y="375"/>
                    <a:pt x="369" y="375"/>
                    <a:pt x="369" y="375"/>
                  </a:cubicBezTo>
                  <a:cubicBezTo>
                    <a:pt x="369" y="330"/>
                    <a:pt x="360" y="285"/>
                    <a:pt x="345" y="244"/>
                  </a:cubicBezTo>
                  <a:cubicBezTo>
                    <a:pt x="1373" y="244"/>
                    <a:pt x="1373" y="244"/>
                    <a:pt x="1373" y="244"/>
                  </a:cubicBezTo>
                  <a:cubicBezTo>
                    <a:pt x="1373" y="244"/>
                    <a:pt x="1374" y="244"/>
                    <a:pt x="1374" y="244"/>
                  </a:cubicBezTo>
                  <a:cubicBezTo>
                    <a:pt x="1381" y="245"/>
                    <a:pt x="1389" y="246"/>
                    <a:pt x="1396" y="246"/>
                  </a:cubicBezTo>
                  <a:cubicBezTo>
                    <a:pt x="1404" y="246"/>
                    <a:pt x="1404" y="246"/>
                    <a:pt x="1404" y="246"/>
                  </a:cubicBezTo>
                  <a:cubicBezTo>
                    <a:pt x="1528" y="261"/>
                    <a:pt x="1625" y="368"/>
                    <a:pt x="1625" y="496"/>
                  </a:cubicBezTo>
                  <a:cubicBezTo>
                    <a:pt x="1625" y="621"/>
                    <a:pt x="1625" y="621"/>
                    <a:pt x="1625" y="621"/>
                  </a:cubicBezTo>
                  <a:cubicBezTo>
                    <a:pt x="1625" y="628"/>
                    <a:pt x="1625" y="635"/>
                    <a:pt x="1627" y="642"/>
                  </a:cubicBezTo>
                  <a:cubicBezTo>
                    <a:pt x="1618" y="981"/>
                    <a:pt x="1339" y="1254"/>
                    <a:pt x="998" y="1254"/>
                  </a:cubicBezTo>
                  <a:close/>
                  <a:moveTo>
                    <a:pt x="3629" y="375"/>
                  </a:moveTo>
                  <a:cubicBezTo>
                    <a:pt x="3629" y="625"/>
                    <a:pt x="3629" y="625"/>
                    <a:pt x="3629" y="625"/>
                  </a:cubicBezTo>
                  <a:cubicBezTo>
                    <a:pt x="3629" y="972"/>
                    <a:pt x="3347" y="1254"/>
                    <a:pt x="3000" y="1254"/>
                  </a:cubicBezTo>
                  <a:cubicBezTo>
                    <a:pt x="2659" y="1254"/>
                    <a:pt x="2380" y="981"/>
                    <a:pt x="2371" y="642"/>
                  </a:cubicBezTo>
                  <a:cubicBezTo>
                    <a:pt x="2372" y="635"/>
                    <a:pt x="2373" y="628"/>
                    <a:pt x="2373" y="621"/>
                  </a:cubicBezTo>
                  <a:cubicBezTo>
                    <a:pt x="2373" y="496"/>
                    <a:pt x="2373" y="496"/>
                    <a:pt x="2373" y="496"/>
                  </a:cubicBezTo>
                  <a:cubicBezTo>
                    <a:pt x="2373" y="368"/>
                    <a:pt x="2470" y="261"/>
                    <a:pt x="2594" y="246"/>
                  </a:cubicBezTo>
                  <a:cubicBezTo>
                    <a:pt x="2602" y="246"/>
                    <a:pt x="2602" y="246"/>
                    <a:pt x="2602" y="246"/>
                  </a:cubicBezTo>
                  <a:cubicBezTo>
                    <a:pt x="2609" y="246"/>
                    <a:pt x="2616" y="245"/>
                    <a:pt x="2623" y="244"/>
                  </a:cubicBezTo>
                  <a:cubicBezTo>
                    <a:pt x="2624" y="244"/>
                    <a:pt x="2624" y="244"/>
                    <a:pt x="2625" y="244"/>
                  </a:cubicBezTo>
                  <a:cubicBezTo>
                    <a:pt x="3653" y="244"/>
                    <a:pt x="3653" y="244"/>
                    <a:pt x="3653" y="244"/>
                  </a:cubicBezTo>
                  <a:cubicBezTo>
                    <a:pt x="3637" y="285"/>
                    <a:pt x="3629" y="330"/>
                    <a:pt x="3629" y="375"/>
                  </a:cubicBez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2" name="Chat">
            <a:extLst>
              <a:ext uri="{FF2B5EF4-FFF2-40B4-BE49-F238E27FC236}">
                <a16:creationId xmlns:a16="http://schemas.microsoft.com/office/drawing/2014/main" id="{60FFE1B7-2009-4D07-9C92-84D1D3A25A2E}"/>
              </a:ext>
            </a:extLst>
          </p:cNvPr>
          <p:cNvGrpSpPr/>
          <p:nvPr/>
        </p:nvGrpSpPr>
        <p:grpSpPr>
          <a:xfrm>
            <a:off x="1223132" y="2142893"/>
            <a:ext cx="1523430" cy="1269236"/>
            <a:chOff x="5667518" y="4102915"/>
            <a:chExt cx="791574" cy="659494"/>
          </a:xfrm>
        </p:grpSpPr>
        <p:sp>
          <p:nvSpPr>
            <p:cNvPr id="13" name="Freeform: Shape 12">
              <a:extLst>
                <a:ext uri="{FF2B5EF4-FFF2-40B4-BE49-F238E27FC236}">
                  <a16:creationId xmlns:a16="http://schemas.microsoft.com/office/drawing/2014/main" id="{63A8EFCA-16F0-4654-8515-61BFF5C5C3C3}"/>
                </a:ext>
              </a:extLst>
            </p:cNvPr>
            <p:cNvSpPr/>
            <p:nvPr/>
          </p:nvSpPr>
          <p:spPr>
            <a:xfrm>
              <a:off x="5708228" y="4129150"/>
              <a:ext cx="750864" cy="633259"/>
            </a:xfrm>
            <a:custGeom>
              <a:avLst/>
              <a:gdLst/>
              <a:ahLst/>
              <a:cxnLst/>
              <a:rect l="0" t="0" r="0" b="0"/>
              <a:pathLst>
                <a:path w="750864" h="633258">
                  <a:moveTo>
                    <a:pt x="551388" y="6785"/>
                  </a:moveTo>
                  <a:lnTo>
                    <a:pt x="201286" y="6785"/>
                  </a:lnTo>
                  <a:cubicBezTo>
                    <a:pt x="94537" y="6785"/>
                    <a:pt x="6785" y="94537"/>
                    <a:pt x="6785" y="201286"/>
                  </a:cubicBezTo>
                  <a:lnTo>
                    <a:pt x="6785" y="304417"/>
                  </a:lnTo>
                  <a:cubicBezTo>
                    <a:pt x="6785" y="411166"/>
                    <a:pt x="94537" y="498918"/>
                    <a:pt x="201286" y="498918"/>
                  </a:cubicBezTo>
                  <a:lnTo>
                    <a:pt x="286324" y="498918"/>
                  </a:lnTo>
                  <a:lnTo>
                    <a:pt x="286324" y="633711"/>
                  </a:lnTo>
                  <a:lnTo>
                    <a:pt x="421117" y="498918"/>
                  </a:lnTo>
                  <a:lnTo>
                    <a:pt x="551388" y="498918"/>
                  </a:lnTo>
                  <a:cubicBezTo>
                    <a:pt x="658137" y="498918"/>
                    <a:pt x="745889" y="411166"/>
                    <a:pt x="745889" y="304417"/>
                  </a:cubicBezTo>
                  <a:lnTo>
                    <a:pt x="745889" y="201286"/>
                  </a:lnTo>
                  <a:cubicBezTo>
                    <a:pt x="745889" y="94537"/>
                    <a:pt x="658137" y="6785"/>
                    <a:pt x="551388" y="6785"/>
                  </a:cubicBezTo>
                  <a:close/>
                </a:path>
              </a:pathLst>
            </a:custGeom>
            <a:solidFill>
              <a:srgbClr val="002050"/>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4" name="Freeform: Shape 13">
              <a:extLst>
                <a:ext uri="{FF2B5EF4-FFF2-40B4-BE49-F238E27FC236}">
                  <a16:creationId xmlns:a16="http://schemas.microsoft.com/office/drawing/2014/main" id="{8376F1F9-A14B-4E0E-B451-D9A74752404C}"/>
                </a:ext>
              </a:extLst>
            </p:cNvPr>
            <p:cNvSpPr/>
            <p:nvPr/>
          </p:nvSpPr>
          <p:spPr>
            <a:xfrm>
              <a:off x="5667518" y="4102915"/>
              <a:ext cx="750864" cy="633259"/>
            </a:xfrm>
            <a:custGeom>
              <a:avLst/>
              <a:gdLst/>
              <a:ahLst/>
              <a:cxnLst/>
              <a:rect l="0" t="0" r="0" b="0"/>
              <a:pathLst>
                <a:path w="750864" h="633258">
                  <a:moveTo>
                    <a:pt x="551388" y="6785"/>
                  </a:moveTo>
                  <a:lnTo>
                    <a:pt x="201286" y="6785"/>
                  </a:lnTo>
                  <a:cubicBezTo>
                    <a:pt x="94537" y="6785"/>
                    <a:pt x="6785" y="94537"/>
                    <a:pt x="6785" y="201286"/>
                  </a:cubicBezTo>
                  <a:lnTo>
                    <a:pt x="6785" y="304417"/>
                  </a:lnTo>
                  <a:cubicBezTo>
                    <a:pt x="6785" y="411166"/>
                    <a:pt x="94537" y="498918"/>
                    <a:pt x="201286" y="498918"/>
                  </a:cubicBezTo>
                  <a:lnTo>
                    <a:pt x="286324" y="498918"/>
                  </a:lnTo>
                  <a:lnTo>
                    <a:pt x="286324" y="633711"/>
                  </a:lnTo>
                  <a:lnTo>
                    <a:pt x="421117" y="498918"/>
                  </a:lnTo>
                  <a:lnTo>
                    <a:pt x="551388" y="498918"/>
                  </a:lnTo>
                  <a:cubicBezTo>
                    <a:pt x="658137" y="498918"/>
                    <a:pt x="745889" y="411166"/>
                    <a:pt x="745889" y="304417"/>
                  </a:cubicBezTo>
                  <a:lnTo>
                    <a:pt x="745889" y="201286"/>
                  </a:lnTo>
                  <a:cubicBezTo>
                    <a:pt x="745889" y="94537"/>
                    <a:pt x="658137" y="6785"/>
                    <a:pt x="551388" y="6785"/>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5" name="Freeform: Shape 14">
              <a:extLst>
                <a:ext uri="{FF2B5EF4-FFF2-40B4-BE49-F238E27FC236}">
                  <a16:creationId xmlns:a16="http://schemas.microsoft.com/office/drawing/2014/main" id="{A306B9B1-35CD-44D9-8A7B-6B0EB44A23CF}"/>
                </a:ext>
              </a:extLst>
            </p:cNvPr>
            <p:cNvSpPr/>
            <p:nvPr/>
          </p:nvSpPr>
          <p:spPr>
            <a:xfrm>
              <a:off x="5792361" y="4225044"/>
              <a:ext cx="497561" cy="54279"/>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6" name="Freeform: Shape 15">
              <a:extLst>
                <a:ext uri="{FF2B5EF4-FFF2-40B4-BE49-F238E27FC236}">
                  <a16:creationId xmlns:a16="http://schemas.microsoft.com/office/drawing/2014/main" id="{6BE07848-2FC8-49E6-93AC-54C4E93B134C}"/>
                </a:ext>
              </a:extLst>
            </p:cNvPr>
            <p:cNvSpPr/>
            <p:nvPr/>
          </p:nvSpPr>
          <p:spPr>
            <a:xfrm>
              <a:off x="5792361" y="4326365"/>
              <a:ext cx="497561" cy="54279"/>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sp>
          <p:nvSpPr>
            <p:cNvPr id="17" name="Freeform: Shape 16">
              <a:extLst>
                <a:ext uri="{FF2B5EF4-FFF2-40B4-BE49-F238E27FC236}">
                  <a16:creationId xmlns:a16="http://schemas.microsoft.com/office/drawing/2014/main" id="{55961E72-A682-4720-A3A5-76ADC4DDC9E1}"/>
                </a:ext>
              </a:extLst>
            </p:cNvPr>
            <p:cNvSpPr/>
            <p:nvPr/>
          </p:nvSpPr>
          <p:spPr>
            <a:xfrm>
              <a:off x="5792361" y="4428591"/>
              <a:ext cx="497561" cy="54279"/>
            </a:xfrm>
            <a:custGeom>
              <a:avLst/>
              <a:gdLst/>
              <a:ahLst/>
              <a:cxnLst/>
              <a:rect l="0" t="0" r="0" b="0"/>
              <a:pathLst>
                <a:path w="497560" h="54279">
                  <a:moveTo>
                    <a:pt x="6785" y="6785"/>
                  </a:moveTo>
                  <a:lnTo>
                    <a:pt x="492585" y="6785"/>
                  </a:lnTo>
                  <a:lnTo>
                    <a:pt x="492585" y="50208"/>
                  </a:lnTo>
                  <a:lnTo>
                    <a:pt x="6785" y="50208"/>
                  </a:lnTo>
                  <a:close/>
                </a:path>
              </a:pathLst>
            </a:custGeom>
            <a:solidFill>
              <a:srgbClr val="003C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Gotham Medium"/>
                <a:ea typeface="+mn-ea"/>
                <a:cs typeface="+mn-cs"/>
              </a:endParaRPr>
            </a:p>
          </p:txBody>
        </p:sp>
      </p:grpSp>
      <p:sp>
        <p:nvSpPr>
          <p:cNvPr id="19" name="Title 2">
            <a:extLst>
              <a:ext uri="{FF2B5EF4-FFF2-40B4-BE49-F238E27FC236}">
                <a16:creationId xmlns:a16="http://schemas.microsoft.com/office/drawing/2014/main" id="{E0A03716-B034-41D9-88C0-44AFC9B8839E}"/>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404040"/>
                    </a:gs>
                    <a:gs pos="100000">
                      <a:srgbClr val="404040"/>
                    </a:gs>
                  </a:gsLst>
                  <a:lin ang="5400000" scaled="0"/>
                </a:gradFill>
                <a:effectLst/>
                <a:uLnTx/>
                <a:uFillTx/>
                <a:latin typeface="Gotham Light"/>
                <a:ea typeface="+mn-ea"/>
                <a:cs typeface="Segoe UI" pitchFamily="34" charset="0"/>
              </a:rPr>
              <a:t>You need to achieve balance</a:t>
            </a:r>
          </a:p>
        </p:txBody>
      </p:sp>
      <p:sp>
        <p:nvSpPr>
          <p:cNvPr id="20" name="Rectangle 19">
            <a:extLst>
              <a:ext uri="{FF2B5EF4-FFF2-40B4-BE49-F238E27FC236}">
                <a16:creationId xmlns:a16="http://schemas.microsoft.com/office/drawing/2014/main" id="{E04571D1-2D86-41E3-8156-690E5F42E5BC}"/>
              </a:ext>
            </a:extLst>
          </p:cNvPr>
          <p:cNvSpPr/>
          <p:nvPr/>
        </p:nvSpPr>
        <p:spPr>
          <a:xfrm>
            <a:off x="1026793" y="1433364"/>
            <a:ext cx="1994457"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404040"/>
                    </a:gs>
                    <a:gs pos="30000">
                      <a:srgbClr val="404040"/>
                    </a:gs>
                  </a:gsLst>
                  <a:lin ang="5400000" scaled="0"/>
                </a:gradFill>
                <a:effectLst/>
                <a:uLnTx/>
                <a:uFillTx/>
                <a:latin typeface="Gotham Medium"/>
                <a:ea typeface="+mn-ea"/>
                <a:cs typeface="+mn-cs"/>
              </a:rPr>
              <a:t>End User</a:t>
            </a:r>
          </a:p>
        </p:txBody>
      </p:sp>
      <p:sp>
        <p:nvSpPr>
          <p:cNvPr id="21" name="Rectangle 20">
            <a:extLst>
              <a:ext uri="{FF2B5EF4-FFF2-40B4-BE49-F238E27FC236}">
                <a16:creationId xmlns:a16="http://schemas.microsoft.com/office/drawing/2014/main" id="{420B97CD-FC4E-4A03-AFA8-77F64DC8A10B}"/>
              </a:ext>
            </a:extLst>
          </p:cNvPr>
          <p:cNvSpPr/>
          <p:nvPr/>
        </p:nvSpPr>
        <p:spPr>
          <a:xfrm>
            <a:off x="9988369" y="1521303"/>
            <a:ext cx="550152"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gradFill>
                  <a:gsLst>
                    <a:gs pos="2917">
                      <a:srgbClr val="404040"/>
                    </a:gs>
                    <a:gs pos="30000">
                      <a:srgbClr val="404040"/>
                    </a:gs>
                  </a:gsLst>
                  <a:lin ang="5400000" scaled="0"/>
                </a:gradFill>
                <a:effectLst/>
                <a:uLnTx/>
                <a:uFillTx/>
                <a:latin typeface="Gotham Medium"/>
                <a:ea typeface="+mn-ea"/>
                <a:cs typeface="+mn-cs"/>
              </a:rPr>
              <a:t>IT</a:t>
            </a:r>
          </a:p>
        </p:txBody>
      </p:sp>
      <p:sp>
        <p:nvSpPr>
          <p:cNvPr id="22" name="Rectangle 21">
            <a:extLst>
              <a:ext uri="{FF2B5EF4-FFF2-40B4-BE49-F238E27FC236}">
                <a16:creationId xmlns:a16="http://schemas.microsoft.com/office/drawing/2014/main" id="{4809DF4E-5137-445E-BBA0-F49B96799668}"/>
              </a:ext>
            </a:extLst>
          </p:cNvPr>
          <p:cNvSpPr/>
          <p:nvPr/>
        </p:nvSpPr>
        <p:spPr>
          <a:xfrm>
            <a:off x="0" y="4073031"/>
            <a:ext cx="363861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404040"/>
              </a:solidFill>
              <a:effectLst/>
              <a:uLnTx/>
              <a:uFillTx/>
              <a:latin typeface="Gotham Medium"/>
              <a:ea typeface="+mn-ea"/>
              <a:cs typeface="+mn-cs"/>
            </a:endParaRPr>
          </a:p>
        </p:txBody>
      </p:sp>
      <p:sp>
        <p:nvSpPr>
          <p:cNvPr id="23" name="Rectangle 22">
            <a:extLst>
              <a:ext uri="{FF2B5EF4-FFF2-40B4-BE49-F238E27FC236}">
                <a16:creationId xmlns:a16="http://schemas.microsoft.com/office/drawing/2014/main" id="{90BE0C07-36AC-4296-BCB8-662B17DE5A39}"/>
              </a:ext>
            </a:extLst>
          </p:cNvPr>
          <p:cNvSpPr/>
          <p:nvPr/>
        </p:nvSpPr>
        <p:spPr>
          <a:xfrm>
            <a:off x="3021250" y="6007649"/>
            <a:ext cx="697765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404040"/>
                    </a:gs>
                    <a:gs pos="30000">
                      <a:srgbClr val="404040"/>
                    </a:gs>
                  </a:gsLst>
                  <a:lin ang="5400000" scaled="0"/>
                </a:gradFill>
                <a:effectLst/>
                <a:uLnTx/>
                <a:uFillTx/>
                <a:latin typeface="Gotham Medium"/>
                <a:ea typeface="+mn-ea"/>
                <a:cs typeface="+mn-cs"/>
              </a:rPr>
              <a:t>Control when required – empower when not </a:t>
            </a:r>
            <a:endParaRPr kumimoji="0" lang="en-US" sz="2000" b="0" i="1" u="none" strike="noStrike" kern="1200" cap="none" spc="0" normalizeH="0" baseline="0" noProof="0" dirty="0">
              <a:ln>
                <a:noFill/>
              </a:ln>
              <a:solidFill>
                <a:srgbClr val="404040"/>
              </a:solidFill>
              <a:effectLst/>
              <a:uLnTx/>
              <a:uFillTx/>
              <a:latin typeface="Gotham Medium"/>
              <a:ea typeface="+mn-ea"/>
              <a:cs typeface="+mn-cs"/>
            </a:endParaRPr>
          </a:p>
        </p:txBody>
      </p:sp>
    </p:spTree>
    <p:extLst>
      <p:ext uri="{BB962C8B-B14F-4D97-AF65-F5344CB8AC3E}">
        <p14:creationId xmlns:p14="http://schemas.microsoft.com/office/powerpoint/2010/main" val="1640904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rtwork Materials on Wooden Table">
            <a:extLst>
              <a:ext uri="{FF2B5EF4-FFF2-40B4-BE49-F238E27FC236}">
                <a16:creationId xmlns:a16="http://schemas.microsoft.com/office/drawing/2014/main" id="{DA5A7BAD-38AC-40A7-BFFA-AE45BEE91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06383"/>
          </a:xfrm>
          <a:prstGeom prst="rect">
            <a:avLst/>
          </a:prstGeom>
          <a:noFill/>
          <a:extLst>
            <a:ext uri="{909E8E84-426E-40DD-AFC4-6F175D3DCCD1}">
              <a14:hiddenFill xmlns:a14="http://schemas.microsoft.com/office/drawing/2010/main">
                <a:solidFill>
                  <a:srgbClr val="FFFFFF"/>
                </a:solidFill>
              </a14:hiddenFill>
            </a:ext>
          </a:extLst>
        </p:spPr>
      </p:pic>
      <p:sp>
        <p:nvSpPr>
          <p:cNvPr id="5" name="Title 6"/>
          <p:cNvSpPr txBox="1">
            <a:spLocks/>
          </p:cNvSpPr>
          <p:nvPr/>
        </p:nvSpPr>
        <p:spPr>
          <a:xfrm>
            <a:off x="1915885" y="3743790"/>
            <a:ext cx="9318171" cy="1437575"/>
          </a:xfrm>
          <a:prstGeom prst="rect">
            <a:avLst/>
          </a:prstGeom>
          <a:noFill/>
        </p:spPr>
        <p:txBody>
          <a:bodyPr vert="horz" wrap="square" lIns="179285" tIns="143428" rIns="179285" bIns="143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1765"/>
              </a:spcAft>
              <a:buClrTx/>
              <a:buSzPct val="90000"/>
              <a:buFontTx/>
              <a:buNone/>
              <a:tabLst/>
              <a:defRPr/>
            </a:pPr>
            <a:r>
              <a:rPr kumimoji="0" lang="en-US" sz="4800" b="0" i="1" u="none" strike="noStrike" kern="1200" cap="none" spc="-50" normalizeH="0" baseline="0" noProof="0" dirty="0">
                <a:ln w="3175">
                  <a:noFill/>
                </a:ln>
                <a:solidFill>
                  <a:srgbClr val="FFFFFF"/>
                </a:solidFill>
                <a:effectLst/>
                <a:uLnTx/>
                <a:uFillTx/>
                <a:latin typeface="Gotham Light"/>
                <a:ea typeface="+mn-ea"/>
                <a:cs typeface="Segoe UI" pitchFamily="34" charset="0"/>
              </a:rPr>
              <a:t>Good governance is the balance of productivity and security</a:t>
            </a:r>
          </a:p>
        </p:txBody>
      </p:sp>
    </p:spTree>
    <p:extLst>
      <p:ext uri="{BB962C8B-B14F-4D97-AF65-F5344CB8AC3E}">
        <p14:creationId xmlns:p14="http://schemas.microsoft.com/office/powerpoint/2010/main" val="1590686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6B9F1-A6D5-4C2F-9C5D-63719FC31F26}"/>
              </a:ext>
            </a:extLst>
          </p:cNvPr>
          <p:cNvSpPr>
            <a:spLocks noGrp="1"/>
          </p:cNvSpPr>
          <p:nvPr>
            <p:ph type="title"/>
          </p:nvPr>
        </p:nvSpPr>
        <p:spPr/>
        <p:txBody>
          <a:bodyPr/>
          <a:lstStyle/>
          <a:p>
            <a:r>
              <a:rPr lang="en-US" dirty="0"/>
              <a:t>Overview of External Sharing in SharePoint Online &amp; OneDrive for Business</a:t>
            </a:r>
          </a:p>
        </p:txBody>
      </p:sp>
      <p:sp>
        <p:nvSpPr>
          <p:cNvPr id="3" name="Rectangle 2">
            <a:extLst>
              <a:ext uri="{FF2B5EF4-FFF2-40B4-BE49-F238E27FC236}">
                <a16:creationId xmlns:a16="http://schemas.microsoft.com/office/drawing/2014/main" id="{D96E228C-70FA-4CBE-9B3D-FC30AD44FF1B}"/>
              </a:ext>
            </a:extLst>
          </p:cNvPr>
          <p:cNvSpPr/>
          <p:nvPr/>
        </p:nvSpPr>
        <p:spPr>
          <a:xfrm>
            <a:off x="0" y="6396334"/>
            <a:ext cx="12192000" cy="461665"/>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CA" sz="2000" dirty="0">
              <a:solidFill>
                <a:schemeClr val="bg1"/>
              </a:solidFill>
            </a:endParaRPr>
          </a:p>
        </p:txBody>
      </p:sp>
    </p:spTree>
    <p:extLst>
      <p:ext uri="{BB962C8B-B14F-4D97-AF65-F5344CB8AC3E}">
        <p14:creationId xmlns:p14="http://schemas.microsoft.com/office/powerpoint/2010/main" val="418680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4B3D9-B1F7-4E1F-BD29-1AAD9A410437}"/>
              </a:ext>
            </a:extLst>
          </p:cNvPr>
          <p:cNvSpPr>
            <a:spLocks noGrp="1"/>
          </p:cNvSpPr>
          <p:nvPr>
            <p:ph type="title"/>
          </p:nvPr>
        </p:nvSpPr>
        <p:spPr/>
        <p:txBody>
          <a:bodyPr/>
          <a:lstStyle/>
          <a:p>
            <a:r>
              <a:rPr lang="en-US" dirty="0"/>
              <a:t>External Sharing Overview</a:t>
            </a:r>
            <a:endParaRPr lang="en-CA" dirty="0"/>
          </a:p>
        </p:txBody>
      </p:sp>
      <p:sp>
        <p:nvSpPr>
          <p:cNvPr id="4" name="Text Placeholder 3">
            <a:extLst>
              <a:ext uri="{FF2B5EF4-FFF2-40B4-BE49-F238E27FC236}">
                <a16:creationId xmlns:a16="http://schemas.microsoft.com/office/drawing/2014/main" id="{3519D489-3B3B-46A1-98EC-FD9B40BDF175}"/>
              </a:ext>
            </a:extLst>
          </p:cNvPr>
          <p:cNvSpPr>
            <a:spLocks noGrp="1"/>
          </p:cNvSpPr>
          <p:nvPr>
            <p:ph type="body" sz="quarter" idx="12"/>
          </p:nvPr>
        </p:nvSpPr>
        <p:spPr>
          <a:xfrm>
            <a:off x="5037364" y="2195690"/>
            <a:ext cx="6776355" cy="2880789"/>
          </a:xfrm>
        </p:spPr>
        <p:txBody>
          <a:bodyPr/>
          <a:lstStyle/>
          <a:p>
            <a:pPr marL="0" indent="0">
              <a:buNone/>
            </a:pPr>
            <a:r>
              <a:rPr lang="en-US" dirty="0"/>
              <a:t>SharePoint online allows you to share artifacts with users outside your organization</a:t>
            </a:r>
          </a:p>
          <a:p>
            <a:pPr lvl="1"/>
            <a:r>
              <a:rPr lang="en-US" dirty="0"/>
              <a:t>Complete site </a:t>
            </a:r>
          </a:p>
          <a:p>
            <a:pPr lvl="1"/>
            <a:r>
              <a:rPr lang="en-US" dirty="0"/>
              <a:t>List or library</a:t>
            </a:r>
          </a:p>
          <a:p>
            <a:pPr lvl="1"/>
            <a:r>
              <a:rPr lang="en-US" dirty="0"/>
              <a:t>Specific document</a:t>
            </a:r>
          </a:p>
          <a:p>
            <a:pPr marL="0" indent="0">
              <a:buNone/>
            </a:pPr>
            <a:r>
              <a:rPr lang="en-CA" dirty="0"/>
              <a:t>Sharing is done differently depending on what you want to share</a:t>
            </a:r>
          </a:p>
        </p:txBody>
      </p:sp>
      <p:pic>
        <p:nvPicPr>
          <p:cNvPr id="1026" name="Picture 2" descr="http://pluralsight-static.s3.amazonaws.com/authorkit/img-072419/Tech-Objects/Blue/uninstall_Blue.png">
            <a:extLst>
              <a:ext uri="{FF2B5EF4-FFF2-40B4-BE49-F238E27FC236}">
                <a16:creationId xmlns:a16="http://schemas.microsoft.com/office/drawing/2014/main" id="{26271FAC-D10E-4538-85D1-437521037669}"/>
              </a:ext>
            </a:extLst>
          </p:cNvPr>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1174854" y="2027947"/>
            <a:ext cx="2695359" cy="28021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6E70A55-5A78-42C9-97C7-3AE12A963E50}"/>
              </a:ext>
            </a:extLst>
          </p:cNvPr>
          <p:cNvPicPr>
            <a:picLocks noChangeAspect="1"/>
          </p:cNvPicPr>
          <p:nvPr/>
        </p:nvPicPr>
        <p:blipFill>
          <a:blip r:embed="rId4" cstate="print">
            <a:alphaModFix amt="60000"/>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588807" y="6251859"/>
            <a:ext cx="449824" cy="449824"/>
          </a:xfrm>
          <a:prstGeom prst="rect">
            <a:avLst/>
          </a:prstGeom>
        </p:spPr>
      </p:pic>
    </p:spTree>
    <p:extLst>
      <p:ext uri="{BB962C8B-B14F-4D97-AF65-F5344CB8AC3E}">
        <p14:creationId xmlns:p14="http://schemas.microsoft.com/office/powerpoint/2010/main" val="2143002734"/>
      </p:ext>
    </p:extLst>
  </p:cSld>
  <p:clrMapOvr>
    <a:masterClrMapping/>
  </p:clrMapOvr>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7DC80C9C-86B1-4F35-B460-A3753A68F4C0}"/>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E6C05D82-8231-4D94-9271-2A2C15F57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Props1.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openxmlformats.org/package/2006/metadata/core-properties"/>
    <ds:schemaRef ds:uri="http://www.w3.org/XML/1998/namespace"/>
    <ds:schemaRef ds:uri="http://purl.org/dc/terms/"/>
    <ds:schemaRef ds:uri="http://schemas.microsoft.com/sharepoint/v3"/>
    <ds:schemaRef ds:uri="http://schemas.microsoft.com/office/2006/metadata/properties"/>
    <ds:schemaRef ds:uri="http://purl.org/dc/elements/1.1/"/>
    <ds:schemaRef ds:uri="http://schemas.microsoft.com/office/infopath/2007/PartnerControls"/>
    <ds:schemaRef ds:uri="06670dda-0291-4061-b6e0-f6c0cb392c51"/>
    <ds:schemaRef ds:uri="e4aa919a-b200-49cb-beca-4c7e0810321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Microsoft_Ignite_The_Tour_2019_16x9_Breakout_Template</Template>
  <TotalTime>0</TotalTime>
  <Words>3466</Words>
  <Application>Microsoft Office PowerPoint</Application>
  <PresentationFormat>Breitbild</PresentationFormat>
  <Paragraphs>282</Paragraphs>
  <Slides>40</Slides>
  <Notes>34</Notes>
  <HiddenSlides>0</HiddenSlides>
  <MMClips>0</MMClips>
  <ScaleCrop>false</ScaleCrop>
  <HeadingPairs>
    <vt:vector size="6" baseType="variant">
      <vt:variant>
        <vt:lpstr>Verwendete Schriftarten</vt:lpstr>
      </vt:variant>
      <vt:variant>
        <vt:i4>13</vt:i4>
      </vt:variant>
      <vt:variant>
        <vt:lpstr>Design</vt:lpstr>
      </vt:variant>
      <vt:variant>
        <vt:i4>3</vt:i4>
      </vt:variant>
      <vt:variant>
        <vt:lpstr>Folientitel</vt:lpstr>
      </vt:variant>
      <vt:variant>
        <vt:i4>40</vt:i4>
      </vt:variant>
    </vt:vector>
  </HeadingPairs>
  <TitlesOfParts>
    <vt:vector size="56" baseType="lpstr">
      <vt:lpstr>Arial</vt:lpstr>
      <vt:lpstr>Calibri</vt:lpstr>
      <vt:lpstr>Consolas</vt:lpstr>
      <vt:lpstr>FontAwesome</vt:lpstr>
      <vt:lpstr>Gotham Book</vt:lpstr>
      <vt:lpstr>Gotham Light</vt:lpstr>
      <vt:lpstr>Gotham Medium</vt:lpstr>
      <vt:lpstr>Roboto Condensed</vt:lpstr>
      <vt:lpstr>Roboto Medium</vt:lpstr>
      <vt:lpstr>Segoe UI</vt:lpstr>
      <vt:lpstr>Segoe UI Semibold</vt:lpstr>
      <vt:lpstr>Segoe UI Semilight</vt:lpstr>
      <vt:lpstr>Wingdings</vt:lpstr>
      <vt:lpstr>White Template</vt:lpstr>
      <vt:lpstr>Light Gray Template</vt:lpstr>
      <vt:lpstr>Black Template</vt:lpstr>
      <vt:lpstr>PowerPoint-Präsentation</vt:lpstr>
      <vt:lpstr>Real World Governance for External Sharing in Office 365</vt:lpstr>
      <vt:lpstr>PowerPoint-Präsentation</vt:lpstr>
      <vt:lpstr>External Sharing To allow, or not to, that is the question</vt:lpstr>
      <vt:lpstr>PowerPoint-Präsentation</vt:lpstr>
      <vt:lpstr>PowerPoint-Präsentation</vt:lpstr>
      <vt:lpstr>PowerPoint-Präsentation</vt:lpstr>
      <vt:lpstr>Overview of External Sharing in SharePoint Online &amp; OneDrive for Business</vt:lpstr>
      <vt:lpstr>External Sharing Overview</vt:lpstr>
      <vt:lpstr>Types of External Users </vt:lpstr>
      <vt:lpstr>Types of Links</vt:lpstr>
      <vt:lpstr>Anyone Link</vt:lpstr>
      <vt:lpstr>People In My Organization</vt:lpstr>
      <vt:lpstr>Specific People</vt:lpstr>
      <vt:lpstr>External User Licensing</vt:lpstr>
      <vt:lpstr>Where Can We Control Settings</vt:lpstr>
      <vt:lpstr>Where Can We Control Settings</vt:lpstr>
      <vt:lpstr>Where Can We Control Settings</vt:lpstr>
      <vt:lpstr>Configuring External Sharing Settings at the Tenant Level</vt:lpstr>
      <vt:lpstr>What Is the Most Permissive Level Users Can Share To</vt:lpstr>
      <vt:lpstr>Anonymous Access Links Expiration &amp; Permissions</vt:lpstr>
      <vt:lpstr>Who Can Share Outside Your Organization </vt:lpstr>
      <vt:lpstr>Default Link Type</vt:lpstr>
      <vt:lpstr>Limit Sharing by Domain</vt:lpstr>
      <vt:lpstr>Additional Settings</vt:lpstr>
      <vt:lpstr>Notifications</vt:lpstr>
      <vt:lpstr>DEMO: Configuring external sharing settings at the Tenant level</vt:lpstr>
      <vt:lpstr>Configuring External Sharing at the Site Collection Level</vt:lpstr>
      <vt:lpstr>Configuring Site Collection External Sharing</vt:lpstr>
      <vt:lpstr>Site Collection Sharing Settings</vt:lpstr>
      <vt:lpstr>DEMO:  Configuring external sharing at the Site Collection level</vt:lpstr>
      <vt:lpstr>External Sharing in Office 365 Groups</vt:lpstr>
      <vt:lpstr>Available Settings</vt:lpstr>
      <vt:lpstr>DEMO:  External Sharing in Office 365 Groups</vt:lpstr>
      <vt:lpstr>Creating your External Sharing governance policy</vt:lpstr>
      <vt:lpstr>Identify types of sites</vt:lpstr>
      <vt:lpstr>Conclusion</vt:lpstr>
      <vt:lpstr>PowerPoint-Präsentation</vt:lpstr>
      <vt:lpstr>Where we can/need to configure sharing</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Vlad Catrinescu</dc:creator>
  <cp:keywords>Microsoft Ignite The Tour FY20</cp:keywords>
  <dc:description/>
  <cp:lastModifiedBy>Roland Oechslin</cp:lastModifiedBy>
  <cp:revision>10</cp:revision>
  <dcterms:created xsi:type="dcterms:W3CDTF">2020-01-06T15:36:57Z</dcterms:created>
  <dcterms:modified xsi:type="dcterms:W3CDTF">2020-09-06T14:19:46Z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